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26" r:id="rId2"/>
    <p:sldId id="465" r:id="rId3"/>
    <p:sldId id="488" r:id="rId4"/>
    <p:sldId id="414" r:id="rId5"/>
    <p:sldId id="466" r:id="rId6"/>
    <p:sldId id="467" r:id="rId7"/>
    <p:sldId id="468" r:id="rId8"/>
    <p:sldId id="469" r:id="rId9"/>
    <p:sldId id="496" r:id="rId10"/>
    <p:sldId id="479" r:id="rId11"/>
    <p:sldId id="471" r:id="rId12"/>
    <p:sldId id="472" r:id="rId13"/>
    <p:sldId id="474" r:id="rId14"/>
    <p:sldId id="480" r:id="rId15"/>
    <p:sldId id="291" r:id="rId16"/>
    <p:sldId id="491" r:id="rId17"/>
    <p:sldId id="497" r:id="rId18"/>
    <p:sldId id="477" r:id="rId19"/>
    <p:sldId id="476" r:id="rId20"/>
    <p:sldId id="490" r:id="rId21"/>
    <p:sldId id="494" r:id="rId22"/>
    <p:sldId id="478" r:id="rId23"/>
    <p:sldId id="481" r:id="rId24"/>
    <p:sldId id="489" r:id="rId25"/>
    <p:sldId id="483" r:id="rId26"/>
    <p:sldId id="495" r:id="rId27"/>
    <p:sldId id="482" r:id="rId28"/>
    <p:sldId id="484" r:id="rId29"/>
    <p:sldId id="485" r:id="rId30"/>
    <p:sldId id="486" r:id="rId31"/>
    <p:sldId id="501" r:id="rId32"/>
    <p:sldId id="502" r:id="rId33"/>
    <p:sldId id="487" r:id="rId34"/>
    <p:sldId id="498" r:id="rId35"/>
    <p:sldId id="387" r:id="rId3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F8CB8C3-4673-4C39-8759-80F066DA6BB4}">
          <p14:sldIdLst>
            <p14:sldId id="426"/>
            <p14:sldId id="465"/>
            <p14:sldId id="488"/>
            <p14:sldId id="414"/>
            <p14:sldId id="466"/>
            <p14:sldId id="467"/>
            <p14:sldId id="468"/>
            <p14:sldId id="469"/>
            <p14:sldId id="496"/>
            <p14:sldId id="479"/>
            <p14:sldId id="471"/>
            <p14:sldId id="472"/>
            <p14:sldId id="474"/>
            <p14:sldId id="480"/>
            <p14:sldId id="291"/>
            <p14:sldId id="491"/>
            <p14:sldId id="497"/>
            <p14:sldId id="477"/>
            <p14:sldId id="476"/>
            <p14:sldId id="490"/>
            <p14:sldId id="494"/>
            <p14:sldId id="478"/>
            <p14:sldId id="481"/>
            <p14:sldId id="489"/>
            <p14:sldId id="483"/>
            <p14:sldId id="495"/>
            <p14:sldId id="482"/>
            <p14:sldId id="484"/>
            <p14:sldId id="485"/>
            <p14:sldId id="486"/>
            <p14:sldId id="501"/>
            <p14:sldId id="502"/>
            <p14:sldId id="487"/>
            <p14:sldId id="498"/>
            <p14:sldId id="387"/>
          </p14:sldIdLst>
        </p14:section>
        <p14:section name="Раздел без заголовка" id="{0EB64A5A-7764-42C9-A379-3F897D72B81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4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D7C8"/>
    <a:srgbClr val="FCFDFE"/>
    <a:srgbClr val="CCCCFF"/>
    <a:srgbClr val="44B4EC"/>
    <a:srgbClr val="FDC3E1"/>
    <a:srgbClr val="47CFFF"/>
    <a:srgbClr val="FB9037"/>
    <a:srgbClr val="29F729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5226" autoAdjust="0"/>
  </p:normalViewPr>
  <p:slideViewPr>
    <p:cSldViewPr snapToGrid="0">
      <p:cViewPr varScale="1">
        <p:scale>
          <a:sx n="156" d="100"/>
          <a:sy n="156" d="100"/>
        </p:scale>
        <p:origin x="-702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54" y="-102"/>
      </p:cViewPr>
      <p:guideLst>
        <p:guide orient="horz" pos="3134"/>
        <p:guide orient="horz" pos="3127"/>
        <p:guide pos="2160"/>
        <p:guide pos="214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657\Desktop\&#1050;&#1086;&#1083;&#1083;&#1077;&#1075;&#1080;&#1103;\&#1075;&#1088;&#1072;&#1092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657\Desktop\&#1050;&#1086;&#1083;&#1083;&#1077;&#1075;&#1080;&#1103;\&#1075;&#1088;&#1072;&#1092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6;&#1084;&#1072;&#1096;&#1085;&#1080;&#1081;%20&#1082;&#1086;&#1084;&#1087;\&#1050;&#1086;&#1083;&#1083;&#1077;&#1075;&#1080;&#1103;%20&#1079;&#1072;&#1075;&#1086;&#1090;&#1086;&#1074;&#1082;&#1080;\&#1075;&#1088;&#1072;&#1092;&#1080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657\Desktop\&#1050;&#1086;&#1083;&#1083;&#1077;&#1075;&#1080;&#1103;\&#1075;&#1088;&#1072;&#1092;&#108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6;&#1084;&#1072;&#1096;&#1085;&#1080;&#1081;%20&#1082;&#1086;&#1084;&#1087;\&#1050;&#1086;&#1083;&#1083;&#1077;&#1075;&#1080;&#1103;%20&#1079;&#1072;&#1075;&#1086;&#1090;&#1086;&#1074;&#1082;&#1080;\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1"/>
            <c:bubble3D val="0"/>
            <c:spPr>
              <a:ln w="28575" cap="rnd">
                <a:solidFill>
                  <a:srgbClr val="FF0000"/>
                </a:solidFill>
                <a:round/>
                <a:headEnd type="none" w="med" len="lg"/>
                <a:tailEnd type="stealth" w="med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7C-4A5C-AC62-6D8135442E49}"/>
              </c:ext>
            </c:extLst>
          </c:dPt>
          <c:dPt>
            <c:idx val="2"/>
            <c:bubble3D val="0"/>
            <c:spPr>
              <a:ln w="28575" cap="rnd">
                <a:solidFill>
                  <a:srgbClr val="FF0000"/>
                </a:solidFill>
                <a:round/>
                <a:headEnd type="none"/>
                <a:tailEnd type="stealth" w="med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7C-4A5C-AC62-6D8135442E49}"/>
              </c:ext>
            </c:extLst>
          </c:dPt>
          <c:cat>
            <c:numRef>
              <c:f>Лист1!$A$1:$A$3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2.5</c:v>
                </c:pt>
                <c:pt idx="1">
                  <c:v>3.8</c:v>
                </c:pt>
                <c:pt idx="2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C7C-4A5C-AC62-6D8135442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52288"/>
        <c:axId val="52666368"/>
      </c:lineChart>
      <c:catAx>
        <c:axId val="52652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666368"/>
        <c:crosses val="autoZero"/>
        <c:auto val="1"/>
        <c:lblAlgn val="ctr"/>
        <c:lblOffset val="100"/>
        <c:noMultiLvlLbl val="0"/>
      </c:catAx>
      <c:valAx>
        <c:axId val="52666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652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рождения третьих и последующих детей в % от общей численности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5AD7C9"/>
            </a:solidFill>
            <a:ln>
              <a:noFill/>
            </a:ln>
            <a:effectLst/>
            <a:sp3d/>
          </c:spPr>
          <c:invertIfNegative val="0"/>
          <c:cat>
            <c:numRef>
              <c:f>Лист2!$A$1:$A$4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19.8</c:v>
                </c:pt>
                <c:pt idx="1">
                  <c:v>21.9</c:v>
                </c:pt>
                <c:pt idx="2">
                  <c:v>22.7</c:v>
                </c:pt>
                <c:pt idx="3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0-4194-98D9-6F78850DC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064832"/>
        <c:axId val="53066368"/>
        <c:axId val="0"/>
      </c:bar3DChart>
      <c:catAx>
        <c:axId val="530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066368"/>
        <c:crosses val="autoZero"/>
        <c:auto val="1"/>
        <c:lblAlgn val="ctr"/>
        <c:lblOffset val="100"/>
        <c:noMultiLvlLbl val="0"/>
      </c:catAx>
      <c:valAx>
        <c:axId val="5306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6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негосударственных организаций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6-4B10-93DC-9411DE017FC4}"/>
              </c:ext>
            </c:extLst>
          </c:dPt>
          <c:dPt>
            <c:idx val="1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C6-4B10-93DC-9411DE017FC4}"/>
              </c:ext>
            </c:extLst>
          </c:dPt>
          <c:dPt>
            <c:idx val="2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24-4CBD-83EE-4341D10F332E}"/>
              </c:ext>
            </c:extLst>
          </c:dPt>
          <c:cat>
            <c:numRef>
              <c:f>Лист3!$G$2:$I$2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Лист3!$G$3:$I$3</c:f>
              <c:numCache>
                <c:formatCode>General</c:formatCode>
                <c:ptCount val="3"/>
                <c:pt idx="0">
                  <c:v>51.9</c:v>
                </c:pt>
                <c:pt idx="1">
                  <c:v>52.5</c:v>
                </c:pt>
                <c:pt idx="2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6-4B10-93DC-9411DE017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799552"/>
        <c:axId val="66257280"/>
        <c:axId val="0"/>
      </c:bar3DChart>
      <c:catAx>
        <c:axId val="537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257280"/>
        <c:crosses val="autoZero"/>
        <c:auto val="1"/>
        <c:lblAlgn val="ctr"/>
        <c:lblOffset val="100"/>
        <c:noMultiLvlLbl val="0"/>
      </c:catAx>
      <c:valAx>
        <c:axId val="662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9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59D7C8"/>
            </a:solidFill>
            <a:ln>
              <a:noFill/>
            </a:ln>
            <a:effectLst/>
            <a:sp3d/>
          </c:spPr>
          <c:invertIfNegative val="0"/>
          <c:cat>
            <c:numRef>
              <c:f>Лист4!$C$4:$C$5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Лист4!$D$4:$D$5</c:f>
              <c:numCache>
                <c:formatCode>General</c:formatCode>
                <c:ptCount val="2"/>
                <c:pt idx="0">
                  <c:v>162</c:v>
                </c:pt>
                <c:pt idx="1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24-4442-B826-E6674B7E8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299008"/>
        <c:axId val="66300544"/>
        <c:axId val="0"/>
      </c:bar3DChart>
      <c:catAx>
        <c:axId val="662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300544"/>
        <c:crosses val="autoZero"/>
        <c:auto val="1"/>
        <c:lblAlgn val="ctr"/>
        <c:lblOffset val="100"/>
        <c:noMultiLvlLbl val="0"/>
      </c:catAx>
      <c:valAx>
        <c:axId val="663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29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6-4B10-93DC-9411DE017FC4}"/>
              </c:ext>
            </c:extLst>
          </c:dPt>
          <c:dPt>
            <c:idx val="1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C6-4B10-93DC-9411DE017FC4}"/>
              </c:ext>
            </c:extLst>
          </c:dPt>
          <c:dPt>
            <c:idx val="2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4E-4591-BF9A-DFF7971B9F75}"/>
              </c:ext>
            </c:extLst>
          </c:dPt>
          <c:cat>
            <c:numRef>
              <c:f>'Лист3 (2)'!$G$2:$I$2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'Лист3 (2)'!$G$3:$I$3</c:f>
              <c:numCache>
                <c:formatCode>General</c:formatCode>
                <c:ptCount val="3"/>
                <c:pt idx="0">
                  <c:v>12</c:v>
                </c:pt>
                <c:pt idx="1">
                  <c:v>17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6-4B10-93DC-9411DE017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983808"/>
        <c:axId val="66985344"/>
        <c:axId val="0"/>
      </c:bar3DChart>
      <c:catAx>
        <c:axId val="669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985344"/>
        <c:crosses val="autoZero"/>
        <c:auto val="1"/>
        <c:lblAlgn val="ctr"/>
        <c:lblOffset val="100"/>
        <c:noMultiLvlLbl val="0"/>
      </c:catAx>
      <c:valAx>
        <c:axId val="669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84AD2-7D51-4336-A3B8-B1E035DA96C0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0D2F85E-8050-45F9-8173-C5166570306B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работы</a:t>
          </a:r>
        </a:p>
      </dgm:t>
    </dgm:pt>
    <dgm:pt modelId="{E062E91C-3AB8-4127-90C7-AF64253C0EFA}" type="parTrans" cxnId="{CBCE05DC-3B1D-4307-AD4C-1B857204B58B}">
      <dgm:prSet/>
      <dgm:spPr/>
      <dgm:t>
        <a:bodyPr/>
        <a:lstStyle/>
        <a:p>
          <a:endParaRPr lang="ru-RU"/>
        </a:p>
      </dgm:t>
    </dgm:pt>
    <dgm:pt modelId="{0BBBD7DA-2E10-4E9D-B875-D934AEB31879}" type="sibTrans" cxnId="{CBCE05DC-3B1D-4307-AD4C-1B857204B58B}">
      <dgm:prSet/>
      <dgm:spPr/>
      <dgm:t>
        <a:bodyPr/>
        <a:lstStyle/>
        <a:p>
          <a:endParaRPr lang="ru-RU"/>
        </a:p>
      </dgm:t>
    </dgm:pt>
    <dgm:pt modelId="{DE4518F5-C783-4939-B2A5-BF19B5C91293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ИП /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самозанятый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87930-16FC-4D40-B293-65F810A5A079}" type="parTrans" cxnId="{DDAB64F0-96EC-491A-B181-4CBEA960C04E}">
      <dgm:prSet/>
      <dgm:spPr/>
      <dgm:t>
        <a:bodyPr/>
        <a:lstStyle/>
        <a:p>
          <a:endParaRPr lang="ru-RU"/>
        </a:p>
      </dgm:t>
    </dgm:pt>
    <dgm:pt modelId="{CA650A24-28B7-4EF1-A726-413F5E9DCBEA}" type="sibTrans" cxnId="{DDAB64F0-96EC-491A-B181-4CBEA960C04E}">
      <dgm:prSet/>
      <dgm:spPr/>
      <dgm:t>
        <a:bodyPr/>
        <a:lstStyle/>
        <a:p>
          <a:endParaRPr lang="ru-RU"/>
        </a:p>
      </dgm:t>
    </dgm:pt>
    <dgm:pt modelId="{0069B0C1-479B-4108-AD19-A324EE58BCBD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ЛПХ</a:t>
          </a:r>
        </a:p>
      </dgm:t>
    </dgm:pt>
    <dgm:pt modelId="{3FB33F3E-DF97-4664-89A3-80043A9C0E06}" type="parTrans" cxnId="{CDA13554-1F17-4A9B-AFB4-44F10FE9A386}">
      <dgm:prSet/>
      <dgm:spPr/>
      <dgm:t>
        <a:bodyPr/>
        <a:lstStyle/>
        <a:p>
          <a:endParaRPr lang="ru-RU"/>
        </a:p>
      </dgm:t>
    </dgm:pt>
    <dgm:pt modelId="{CE3BC534-9634-4610-B5E5-6E7731F3AA37}" type="sibTrans" cxnId="{CDA13554-1F17-4A9B-AFB4-44F10FE9A386}">
      <dgm:prSet/>
      <dgm:spPr/>
      <dgm:t>
        <a:bodyPr/>
        <a:lstStyle/>
        <a:p>
          <a:endParaRPr lang="ru-RU"/>
        </a:p>
      </dgm:t>
    </dgm:pt>
    <dgm:pt modelId="{8AFDE3CB-ACA2-445E-90EB-456B573E3329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мероприятия</a:t>
          </a:r>
        </a:p>
      </dgm:t>
    </dgm:pt>
    <dgm:pt modelId="{E3E448E8-86C5-4039-BC36-9F49FB5A5D94}" type="parTrans" cxnId="{9C44DA1E-67D4-441F-A299-135E3EAB1DDE}">
      <dgm:prSet/>
      <dgm:spPr/>
      <dgm:t>
        <a:bodyPr/>
        <a:lstStyle/>
        <a:p>
          <a:endParaRPr lang="ru-RU"/>
        </a:p>
      </dgm:t>
    </dgm:pt>
    <dgm:pt modelId="{0DA1AF7F-C4F0-4770-B764-37411C5CB284}" type="sibTrans" cxnId="{9C44DA1E-67D4-441F-A299-135E3EAB1DDE}">
      <dgm:prSet/>
      <dgm:spPr/>
      <dgm:t>
        <a:bodyPr/>
        <a:lstStyle/>
        <a:p>
          <a:endParaRPr lang="ru-RU"/>
        </a:p>
      </dgm:t>
    </dgm:pt>
    <dgm:pt modelId="{376EDE0B-1302-4828-B2A8-2F75BD7A55F5}" type="pres">
      <dgm:prSet presAssocID="{CD084AD2-7D51-4336-A3B8-B1E035DA96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C7D31D-FD4C-4062-9DDB-5FB0A401EFD4}" type="pres">
      <dgm:prSet presAssocID="{90D2F85E-8050-45F9-8173-C5166570306B}" presName="horFlow" presStyleCnt="0"/>
      <dgm:spPr/>
    </dgm:pt>
    <dgm:pt modelId="{87C38A65-FCF4-442D-B2A9-2D65F4643529}" type="pres">
      <dgm:prSet presAssocID="{90D2F85E-8050-45F9-8173-C5166570306B}" presName="bigChev" presStyleLbl="node1" presStyleIdx="0" presStyleCnt="4" custScaleX="280933" custScaleY="113876" custLinFactNeighborX="-194" custLinFactNeighborY="-14755"/>
      <dgm:spPr/>
      <dgm:t>
        <a:bodyPr/>
        <a:lstStyle/>
        <a:p>
          <a:endParaRPr lang="ru-RU"/>
        </a:p>
      </dgm:t>
    </dgm:pt>
    <dgm:pt modelId="{B231EFAF-AF5D-4648-8AC1-2F2EE07B7C14}" type="pres">
      <dgm:prSet presAssocID="{90D2F85E-8050-45F9-8173-C5166570306B}" presName="vSp" presStyleCnt="0"/>
      <dgm:spPr/>
    </dgm:pt>
    <dgm:pt modelId="{740850A4-E232-4AF6-AB17-256ACA96070E}" type="pres">
      <dgm:prSet presAssocID="{DE4518F5-C783-4939-B2A5-BF19B5C91293}" presName="horFlow" presStyleCnt="0"/>
      <dgm:spPr/>
    </dgm:pt>
    <dgm:pt modelId="{EC239CC0-BDA3-4E2C-8918-B3E33FADE2A5}" type="pres">
      <dgm:prSet presAssocID="{DE4518F5-C783-4939-B2A5-BF19B5C91293}" presName="bigChev" presStyleLbl="node1" presStyleIdx="1" presStyleCnt="4" custScaleX="280928" custScaleY="113910" custLinFactNeighborX="3545" custLinFactNeighborY="-9324"/>
      <dgm:spPr/>
      <dgm:t>
        <a:bodyPr/>
        <a:lstStyle/>
        <a:p>
          <a:endParaRPr lang="ru-RU"/>
        </a:p>
      </dgm:t>
    </dgm:pt>
    <dgm:pt modelId="{48E3B3B7-CBCD-465F-BD7B-F7E8879E78B8}" type="pres">
      <dgm:prSet presAssocID="{DE4518F5-C783-4939-B2A5-BF19B5C91293}" presName="vSp" presStyleCnt="0"/>
      <dgm:spPr/>
    </dgm:pt>
    <dgm:pt modelId="{25B66169-53D5-4206-B04F-FB618D7B898F}" type="pres">
      <dgm:prSet presAssocID="{0069B0C1-479B-4108-AD19-A324EE58BCBD}" presName="horFlow" presStyleCnt="0"/>
      <dgm:spPr/>
    </dgm:pt>
    <dgm:pt modelId="{BBA26B46-4E2B-4CA8-8229-70B564E8A4B2}" type="pres">
      <dgm:prSet presAssocID="{0069B0C1-479B-4108-AD19-A324EE58BCBD}" presName="bigChev" presStyleLbl="node1" presStyleIdx="2" presStyleCnt="4" custScaleX="280928" custScaleY="113910" custLinFactNeighborX="4146" custLinFactNeighborY="-12474"/>
      <dgm:spPr/>
      <dgm:t>
        <a:bodyPr/>
        <a:lstStyle/>
        <a:p>
          <a:endParaRPr lang="ru-RU"/>
        </a:p>
      </dgm:t>
    </dgm:pt>
    <dgm:pt modelId="{9BF6F340-C060-47DF-8E8D-F5C755A4AD5B}" type="pres">
      <dgm:prSet presAssocID="{0069B0C1-479B-4108-AD19-A324EE58BCBD}" presName="vSp" presStyleCnt="0"/>
      <dgm:spPr/>
    </dgm:pt>
    <dgm:pt modelId="{E000B3B3-359F-44C0-AA1D-F98349657B13}" type="pres">
      <dgm:prSet presAssocID="{8AFDE3CB-ACA2-445E-90EB-456B573E3329}" presName="horFlow" presStyleCnt="0"/>
      <dgm:spPr/>
    </dgm:pt>
    <dgm:pt modelId="{DFC77DE6-8BAA-4A4B-80B3-82F92A0945A2}" type="pres">
      <dgm:prSet presAssocID="{8AFDE3CB-ACA2-445E-90EB-456B573E3329}" presName="bigChev" presStyleLbl="node1" presStyleIdx="3" presStyleCnt="4" custScaleX="280928" custScaleY="120027" custLinFactNeighborX="952" custLinFactNeighborY="-11435"/>
      <dgm:spPr/>
      <dgm:t>
        <a:bodyPr/>
        <a:lstStyle/>
        <a:p>
          <a:endParaRPr lang="ru-RU"/>
        </a:p>
      </dgm:t>
    </dgm:pt>
  </dgm:ptLst>
  <dgm:cxnLst>
    <dgm:cxn modelId="{753C9EAC-D3C4-4729-A690-381BD2BCE3DF}" type="presOf" srcId="{0069B0C1-479B-4108-AD19-A324EE58BCBD}" destId="{BBA26B46-4E2B-4CA8-8229-70B564E8A4B2}" srcOrd="0" destOrd="0" presId="urn:microsoft.com/office/officeart/2005/8/layout/lProcess3"/>
    <dgm:cxn modelId="{CBCE05DC-3B1D-4307-AD4C-1B857204B58B}" srcId="{CD084AD2-7D51-4336-A3B8-B1E035DA96C0}" destId="{90D2F85E-8050-45F9-8173-C5166570306B}" srcOrd="0" destOrd="0" parTransId="{E062E91C-3AB8-4127-90C7-AF64253C0EFA}" sibTransId="{0BBBD7DA-2E10-4E9D-B875-D934AEB31879}"/>
    <dgm:cxn modelId="{BABBF9E9-35E1-4F78-87CE-EA5276053A78}" type="presOf" srcId="{8AFDE3CB-ACA2-445E-90EB-456B573E3329}" destId="{DFC77DE6-8BAA-4A4B-80B3-82F92A0945A2}" srcOrd="0" destOrd="0" presId="urn:microsoft.com/office/officeart/2005/8/layout/lProcess3"/>
    <dgm:cxn modelId="{64869656-3805-40F9-8599-842B33186381}" type="presOf" srcId="{CD084AD2-7D51-4336-A3B8-B1E035DA96C0}" destId="{376EDE0B-1302-4828-B2A8-2F75BD7A55F5}" srcOrd="0" destOrd="0" presId="urn:microsoft.com/office/officeart/2005/8/layout/lProcess3"/>
    <dgm:cxn modelId="{9C44DA1E-67D4-441F-A299-135E3EAB1DDE}" srcId="{CD084AD2-7D51-4336-A3B8-B1E035DA96C0}" destId="{8AFDE3CB-ACA2-445E-90EB-456B573E3329}" srcOrd="3" destOrd="0" parTransId="{E3E448E8-86C5-4039-BC36-9F49FB5A5D94}" sibTransId="{0DA1AF7F-C4F0-4770-B764-37411C5CB284}"/>
    <dgm:cxn modelId="{DDAB64F0-96EC-491A-B181-4CBEA960C04E}" srcId="{CD084AD2-7D51-4336-A3B8-B1E035DA96C0}" destId="{DE4518F5-C783-4939-B2A5-BF19B5C91293}" srcOrd="1" destOrd="0" parTransId="{E8687930-16FC-4D40-B293-65F810A5A079}" sibTransId="{CA650A24-28B7-4EF1-A726-413F5E9DCBEA}"/>
    <dgm:cxn modelId="{8D98B1ED-7D0B-4CC2-986E-C7C73CC00E72}" type="presOf" srcId="{90D2F85E-8050-45F9-8173-C5166570306B}" destId="{87C38A65-FCF4-442D-B2A9-2D65F4643529}" srcOrd="0" destOrd="0" presId="urn:microsoft.com/office/officeart/2005/8/layout/lProcess3"/>
    <dgm:cxn modelId="{30D12762-D2E5-4A5E-9733-F11324BB3DAE}" type="presOf" srcId="{DE4518F5-C783-4939-B2A5-BF19B5C91293}" destId="{EC239CC0-BDA3-4E2C-8918-B3E33FADE2A5}" srcOrd="0" destOrd="0" presId="urn:microsoft.com/office/officeart/2005/8/layout/lProcess3"/>
    <dgm:cxn modelId="{CDA13554-1F17-4A9B-AFB4-44F10FE9A386}" srcId="{CD084AD2-7D51-4336-A3B8-B1E035DA96C0}" destId="{0069B0C1-479B-4108-AD19-A324EE58BCBD}" srcOrd="2" destOrd="0" parTransId="{3FB33F3E-DF97-4664-89A3-80043A9C0E06}" sibTransId="{CE3BC534-9634-4610-B5E5-6E7731F3AA37}"/>
    <dgm:cxn modelId="{1F85E93B-1C00-441D-A0DF-69BFA8C80E5D}" type="presParOf" srcId="{376EDE0B-1302-4828-B2A8-2F75BD7A55F5}" destId="{3DC7D31D-FD4C-4062-9DDB-5FB0A401EFD4}" srcOrd="0" destOrd="0" presId="urn:microsoft.com/office/officeart/2005/8/layout/lProcess3"/>
    <dgm:cxn modelId="{A5C8D2F8-B976-4400-AF65-9DF99A68AB25}" type="presParOf" srcId="{3DC7D31D-FD4C-4062-9DDB-5FB0A401EFD4}" destId="{87C38A65-FCF4-442D-B2A9-2D65F4643529}" srcOrd="0" destOrd="0" presId="urn:microsoft.com/office/officeart/2005/8/layout/lProcess3"/>
    <dgm:cxn modelId="{E8E99F82-AF26-42DA-8CEB-7A4C2D68138B}" type="presParOf" srcId="{376EDE0B-1302-4828-B2A8-2F75BD7A55F5}" destId="{B231EFAF-AF5D-4648-8AC1-2F2EE07B7C14}" srcOrd="1" destOrd="0" presId="urn:microsoft.com/office/officeart/2005/8/layout/lProcess3"/>
    <dgm:cxn modelId="{B06518DB-F1D8-4E38-88EE-E919F0E04B74}" type="presParOf" srcId="{376EDE0B-1302-4828-B2A8-2F75BD7A55F5}" destId="{740850A4-E232-4AF6-AB17-256ACA96070E}" srcOrd="2" destOrd="0" presId="urn:microsoft.com/office/officeart/2005/8/layout/lProcess3"/>
    <dgm:cxn modelId="{8D720E42-EF05-4D78-85AC-C9F5A5B70414}" type="presParOf" srcId="{740850A4-E232-4AF6-AB17-256ACA96070E}" destId="{EC239CC0-BDA3-4E2C-8918-B3E33FADE2A5}" srcOrd="0" destOrd="0" presId="urn:microsoft.com/office/officeart/2005/8/layout/lProcess3"/>
    <dgm:cxn modelId="{B410CC24-E05A-4026-99A1-37653350CA9D}" type="presParOf" srcId="{376EDE0B-1302-4828-B2A8-2F75BD7A55F5}" destId="{48E3B3B7-CBCD-465F-BD7B-F7E8879E78B8}" srcOrd="3" destOrd="0" presId="urn:microsoft.com/office/officeart/2005/8/layout/lProcess3"/>
    <dgm:cxn modelId="{5BDAC8B1-1E46-4DC5-A120-5F8F00A9E4E2}" type="presParOf" srcId="{376EDE0B-1302-4828-B2A8-2F75BD7A55F5}" destId="{25B66169-53D5-4206-B04F-FB618D7B898F}" srcOrd="4" destOrd="0" presId="urn:microsoft.com/office/officeart/2005/8/layout/lProcess3"/>
    <dgm:cxn modelId="{EDF41217-FE39-4159-8AA9-1BE8FE9E0DFB}" type="presParOf" srcId="{25B66169-53D5-4206-B04F-FB618D7B898F}" destId="{BBA26B46-4E2B-4CA8-8229-70B564E8A4B2}" srcOrd="0" destOrd="0" presId="urn:microsoft.com/office/officeart/2005/8/layout/lProcess3"/>
    <dgm:cxn modelId="{01E963C1-D69C-440A-9AF6-5D25162211BB}" type="presParOf" srcId="{376EDE0B-1302-4828-B2A8-2F75BD7A55F5}" destId="{9BF6F340-C060-47DF-8E8D-F5C755A4AD5B}" srcOrd="5" destOrd="0" presId="urn:microsoft.com/office/officeart/2005/8/layout/lProcess3"/>
    <dgm:cxn modelId="{AE6E2384-242E-4187-978C-67D7B6A036B7}" type="presParOf" srcId="{376EDE0B-1302-4828-B2A8-2F75BD7A55F5}" destId="{E000B3B3-359F-44C0-AA1D-F98349657B13}" srcOrd="6" destOrd="0" presId="urn:microsoft.com/office/officeart/2005/8/layout/lProcess3"/>
    <dgm:cxn modelId="{96F46F3A-F1DD-404D-9DE5-C87869C6D610}" type="presParOf" srcId="{E000B3B3-359F-44C0-AA1D-F98349657B13}" destId="{DFC77DE6-8BAA-4A4B-80B3-82F92A0945A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9727C-BD00-4C76-9218-E59AF7A82714}" type="doc">
      <dgm:prSet loTypeId="urn:microsoft.com/office/officeart/2005/8/layout/vList3" loCatId="picture" qsTypeId="urn:microsoft.com/office/officeart/2005/8/quickstyle/simple1" qsCatId="simple" csTypeId="urn:microsoft.com/office/officeart/2005/8/colors/accent1_4" csCatId="accent1" phldr="1"/>
      <dgm:spPr/>
    </dgm:pt>
    <dgm:pt modelId="{76E1CFE7-A58A-424B-A6D3-E06206D4DFF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получатели социальных услуг в организациях социального обслуживания (стационарная и полустационарная форма) </a:t>
          </a:r>
          <a:b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4 700 и 3 700 рублей </a:t>
          </a:r>
          <a:endParaRPr lang="ru-RU" sz="1600" b="0" dirty="0">
            <a:solidFill>
              <a:schemeClr val="tx1"/>
            </a:solidFill>
          </a:endParaRPr>
        </a:p>
      </dgm:t>
    </dgm:pt>
    <dgm:pt modelId="{F2F2298F-10DF-41F5-8DF1-5532C6DDE32C}" type="parTrans" cxnId="{446708C8-C4AE-4761-846A-154415C41862}">
      <dgm:prSet/>
      <dgm:spPr/>
      <dgm:t>
        <a:bodyPr/>
        <a:lstStyle/>
        <a:p>
          <a:endParaRPr lang="ru-RU"/>
        </a:p>
      </dgm:t>
    </dgm:pt>
    <dgm:pt modelId="{B7431E8C-C8CD-40D4-B6EF-D9D6A9EBFBB8}" type="sibTrans" cxnId="{446708C8-C4AE-4761-846A-154415C41862}">
      <dgm:prSet/>
      <dgm:spPr/>
      <dgm:t>
        <a:bodyPr/>
        <a:lstStyle/>
        <a:p>
          <a:endParaRPr lang="ru-RU"/>
        </a:p>
      </dgm:t>
    </dgm:pt>
    <dgm:pt modelId="{9A8BC146-1AE7-4B62-A244-A901E5762341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многодетных и малообеспеченных семей -  3000 рублей</a:t>
          </a:r>
        </a:p>
      </dgm:t>
    </dgm:pt>
    <dgm:pt modelId="{9372AA8A-C1A0-430E-8351-835A835F9F2A}" type="parTrans" cxnId="{CC7D6DF0-970E-47C7-829A-98B4AA4D8674}">
      <dgm:prSet/>
      <dgm:spPr/>
      <dgm:t>
        <a:bodyPr/>
        <a:lstStyle/>
        <a:p>
          <a:endParaRPr lang="ru-RU"/>
        </a:p>
      </dgm:t>
    </dgm:pt>
    <dgm:pt modelId="{E54E329D-6E33-4C9B-A652-E94DCF9B7FC3}" type="sibTrans" cxnId="{CC7D6DF0-970E-47C7-829A-98B4AA4D8674}">
      <dgm:prSet/>
      <dgm:spPr/>
      <dgm:t>
        <a:bodyPr/>
        <a:lstStyle/>
        <a:p>
          <a:endParaRPr lang="ru-RU"/>
        </a:p>
      </dgm:t>
    </dgm:pt>
    <dgm:pt modelId="{D82A676B-174E-42A6-A3D1-0C0E38E84B28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получатели федеральной социальной доплаты к пенсии - 2000 рублей</a:t>
          </a:r>
        </a:p>
      </dgm:t>
    </dgm:pt>
    <dgm:pt modelId="{5A60814D-A97A-415D-AD1C-D58913D77F03}" type="parTrans" cxnId="{8C914780-22D0-42E2-B3D4-470E2FB1C972}">
      <dgm:prSet/>
      <dgm:spPr/>
      <dgm:t>
        <a:bodyPr/>
        <a:lstStyle/>
        <a:p>
          <a:endParaRPr lang="ru-RU"/>
        </a:p>
      </dgm:t>
    </dgm:pt>
    <dgm:pt modelId="{57E9DD13-7FB7-4CEC-8C95-801ACF63ABBE}" type="sibTrans" cxnId="{8C914780-22D0-42E2-B3D4-470E2FB1C972}">
      <dgm:prSet/>
      <dgm:spPr/>
      <dgm:t>
        <a:bodyPr/>
        <a:lstStyle/>
        <a:p>
          <a:endParaRPr lang="ru-RU"/>
        </a:p>
      </dgm:t>
    </dgm:pt>
    <dgm:pt modelId="{CA6C0CE5-BDD9-49E0-9278-348C053EE326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безработных и </a:t>
          </a:r>
          <a:r>
            <a:rPr lang="ru-RU" sz="1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самозанятых</a:t>
          </a: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- 5000 рублей</a:t>
          </a:r>
        </a:p>
      </dgm:t>
    </dgm:pt>
    <dgm:pt modelId="{F51C6456-2F24-43F2-9A2D-E4746F3075AE}" type="parTrans" cxnId="{CB23A669-769E-43CB-B851-88AAE9FF986F}">
      <dgm:prSet/>
      <dgm:spPr/>
      <dgm:t>
        <a:bodyPr/>
        <a:lstStyle/>
        <a:p>
          <a:endParaRPr lang="ru-RU"/>
        </a:p>
      </dgm:t>
    </dgm:pt>
    <dgm:pt modelId="{1DF16721-5D71-44B1-A826-EA27B7EF446F}" type="sibTrans" cxnId="{CB23A669-769E-43CB-B851-88AAE9FF986F}">
      <dgm:prSet/>
      <dgm:spPr/>
      <dgm:t>
        <a:bodyPr/>
        <a:lstStyle/>
        <a:p>
          <a:endParaRPr lang="ru-RU"/>
        </a:p>
      </dgm:t>
    </dgm:pt>
    <dgm:pt modelId="{59097642-12B1-435C-9B05-A494C8B1C6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предприниматели; работающие, </a:t>
          </a:r>
        </a:p>
        <a:p>
          <a:pPr>
            <a:lnSpc>
              <a:spcPct val="100000"/>
            </a:lnSpc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 не получающие заработную плату - 7000 рублей и на детей - 5000 рублей</a:t>
          </a:r>
        </a:p>
      </dgm:t>
    </dgm:pt>
    <dgm:pt modelId="{4D42E9F5-516D-4758-B8AE-01B4A5E9E197}" type="parTrans" cxnId="{CC7E16DA-0B0D-45D3-A1CB-C7FD85D57E8F}">
      <dgm:prSet/>
      <dgm:spPr/>
      <dgm:t>
        <a:bodyPr/>
        <a:lstStyle/>
        <a:p>
          <a:endParaRPr lang="ru-RU"/>
        </a:p>
      </dgm:t>
    </dgm:pt>
    <dgm:pt modelId="{77E7AD41-C48E-48B9-A3A1-DDA3438E422F}" type="sibTrans" cxnId="{CC7E16DA-0B0D-45D3-A1CB-C7FD85D57E8F}">
      <dgm:prSet/>
      <dgm:spPr/>
      <dgm:t>
        <a:bodyPr/>
        <a:lstStyle/>
        <a:p>
          <a:endParaRPr lang="ru-RU"/>
        </a:p>
      </dgm:t>
    </dgm:pt>
    <dgm:pt modelId="{BA993A55-68A3-4D9C-8A27-CDFEA2E046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 дети из многодетных и малообеспеченных семей,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возрасте от 16 до 18 лет - 3000 рублей </a:t>
          </a:r>
        </a:p>
      </dgm:t>
    </dgm:pt>
    <dgm:pt modelId="{CC86696C-2AEC-49FA-8438-4AAE9B1D74B5}" type="parTrans" cxnId="{AD0F14B2-BFFB-4727-81FC-494D07AE6D8E}">
      <dgm:prSet/>
      <dgm:spPr/>
      <dgm:t>
        <a:bodyPr/>
        <a:lstStyle/>
        <a:p>
          <a:endParaRPr lang="ru-RU"/>
        </a:p>
      </dgm:t>
    </dgm:pt>
    <dgm:pt modelId="{8B38D365-F021-4212-86B0-570EDBDF982E}" type="sibTrans" cxnId="{AD0F14B2-BFFB-4727-81FC-494D07AE6D8E}">
      <dgm:prSet/>
      <dgm:spPr/>
      <dgm:t>
        <a:bodyPr/>
        <a:lstStyle/>
        <a:p>
          <a:endParaRPr lang="ru-RU"/>
        </a:p>
      </dgm:t>
    </dgm:pt>
    <dgm:pt modelId="{867F5BA1-FC56-4F07-95F0-D7A271FDEFD8}" type="pres">
      <dgm:prSet presAssocID="{9B09727C-BD00-4C76-9218-E59AF7A82714}" presName="linearFlow" presStyleCnt="0">
        <dgm:presLayoutVars>
          <dgm:dir/>
          <dgm:resizeHandles val="exact"/>
        </dgm:presLayoutVars>
      </dgm:prSet>
      <dgm:spPr/>
    </dgm:pt>
    <dgm:pt modelId="{5CA1AEE8-A54B-4F0C-A484-A5903AF2885A}" type="pres">
      <dgm:prSet presAssocID="{76E1CFE7-A58A-424B-A6D3-E06206D4DFFF}" presName="composite" presStyleCnt="0"/>
      <dgm:spPr/>
    </dgm:pt>
    <dgm:pt modelId="{5C5734D1-17CF-4421-9788-31983C380585}" type="pres">
      <dgm:prSet presAssocID="{76E1CFE7-A58A-424B-A6D3-E06206D4DFFF}" presName="imgShp" presStyleLbl="fgImgPlace1" presStyleIdx="0" presStyleCnt="6" custScaleX="78911" custScaleY="78911" custLinFactX="-100000" custLinFactNeighborX="-10680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D90DF0E5-718E-4904-9392-389CE136618A}" type="pres">
      <dgm:prSet presAssocID="{76E1CFE7-A58A-424B-A6D3-E06206D4DFFF}" presName="txShp" presStyleLbl="node1" presStyleIdx="0" presStyleCnt="6" custScaleX="144541" custScaleY="145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9D099-8EFA-47FD-8BBC-83D3FD96F0CB}" type="pres">
      <dgm:prSet presAssocID="{B7431E8C-C8CD-40D4-B6EF-D9D6A9EBFBB8}" presName="spacing" presStyleCnt="0"/>
      <dgm:spPr/>
    </dgm:pt>
    <dgm:pt modelId="{0310875C-941D-4117-AE21-81188FD370F4}" type="pres">
      <dgm:prSet presAssocID="{9A8BC146-1AE7-4B62-A244-A901E5762341}" presName="composite" presStyleCnt="0"/>
      <dgm:spPr/>
    </dgm:pt>
    <dgm:pt modelId="{8F9A2435-FAB2-47E9-9BF8-7955702A9CF2}" type="pres">
      <dgm:prSet presAssocID="{9A8BC146-1AE7-4B62-A244-A901E5762341}" presName="imgShp" presStyleLbl="fgImgPlace1" presStyleIdx="1" presStyleCnt="6" custScaleX="83815" custScaleY="73648" custLinFactX="-100000" custLinFactNeighborX="-1068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чок &quot;гнев&quot; контур"/>
        </a:ext>
      </dgm:extLst>
    </dgm:pt>
    <dgm:pt modelId="{1E08D967-631E-496B-BF20-29A7909AED2D}" type="pres">
      <dgm:prSet presAssocID="{9A8BC146-1AE7-4B62-A244-A901E5762341}" presName="txShp" presStyleLbl="node1" presStyleIdx="1" presStyleCnt="6" custScaleX="144541" custScaleY="8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27660-7E44-4476-A94C-D5C61B5017DE}" type="pres">
      <dgm:prSet presAssocID="{E54E329D-6E33-4C9B-A652-E94DCF9B7FC3}" presName="spacing" presStyleCnt="0"/>
      <dgm:spPr/>
    </dgm:pt>
    <dgm:pt modelId="{57B94C97-4B33-4E0B-9E61-7229F063D06B}" type="pres">
      <dgm:prSet presAssocID="{D82A676B-174E-42A6-A3D1-0C0E38E84B28}" presName="composite" presStyleCnt="0"/>
      <dgm:spPr/>
    </dgm:pt>
    <dgm:pt modelId="{F5189304-DB05-45F7-93CD-18960D49D572}" type="pres">
      <dgm:prSet presAssocID="{D82A676B-174E-42A6-A3D1-0C0E38E84B28}" presName="imgShp" presStyleLbl="fgImgPlace1" presStyleIdx="2" presStyleCnt="6" custLinFactX="-100000" custLinFactY="200000" custLinFactNeighborX="-108101" custLinFactNeighborY="213885"/>
      <dgm:spPr/>
    </dgm:pt>
    <dgm:pt modelId="{BA26F675-BED6-4434-A5AD-17FE71BB2953}" type="pres">
      <dgm:prSet presAssocID="{D82A676B-174E-42A6-A3D1-0C0E38E84B28}" presName="txShp" presStyleLbl="node1" presStyleIdx="2" presStyleCnt="6" custScaleX="144541" custLinFactY="200000" custLinFactNeighborX="542" custLinFactNeighborY="21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7C30F-A751-47D3-9411-3A9E094EFA1F}" type="pres">
      <dgm:prSet presAssocID="{57E9DD13-7FB7-4CEC-8C95-801ACF63ABBE}" presName="spacing" presStyleCnt="0"/>
      <dgm:spPr/>
    </dgm:pt>
    <dgm:pt modelId="{332CBCD0-BE20-46D9-92D6-408B300273E4}" type="pres">
      <dgm:prSet presAssocID="{CA6C0CE5-BDD9-49E0-9278-348C053EE326}" presName="composite" presStyleCnt="0"/>
      <dgm:spPr/>
    </dgm:pt>
    <dgm:pt modelId="{03FB2B38-10D0-40ED-9066-1CBE30A99DDB}" type="pres">
      <dgm:prSet presAssocID="{CA6C0CE5-BDD9-49E0-9278-348C053EE326}" presName="imgShp" presStyleLbl="fgImgPlace1" presStyleIdx="3" presStyleCnt="6" custLinFactX="-100000" custLinFactY="-36209" custLinFactNeighborX="-112901" custLinFactNeighborY="-100000"/>
      <dgm:spPr/>
    </dgm:pt>
    <dgm:pt modelId="{A0820F1D-0AD4-44B4-89BF-29A625373E82}" type="pres">
      <dgm:prSet presAssocID="{CA6C0CE5-BDD9-49E0-9278-348C053EE326}" presName="txShp" presStyleLbl="node1" presStyleIdx="3" presStyleCnt="6" custScaleX="144541" custLinFactY="-36209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2329D-5C1D-4D24-A073-03F35D4FCFC2}" type="pres">
      <dgm:prSet presAssocID="{1DF16721-5D71-44B1-A826-EA27B7EF446F}" presName="spacing" presStyleCnt="0"/>
      <dgm:spPr/>
    </dgm:pt>
    <dgm:pt modelId="{EB9030A5-DFB2-407D-9D90-BBCE587A6212}" type="pres">
      <dgm:prSet presAssocID="{59097642-12B1-435C-9B05-A494C8B1C62C}" presName="composite" presStyleCnt="0"/>
      <dgm:spPr/>
    </dgm:pt>
    <dgm:pt modelId="{533F843D-4DAE-4F20-BC9D-15244C323BA6}" type="pres">
      <dgm:prSet presAssocID="{59097642-12B1-435C-9B05-A494C8B1C62C}" presName="imgShp" presStyleLbl="fgImgPlace1" presStyleIdx="4" presStyleCnt="6" custLinFactX="-100000" custLinFactY="-54228" custLinFactNeighborX="-108455" custLinFactNeighborY="-100000"/>
      <dgm:spPr/>
    </dgm:pt>
    <dgm:pt modelId="{1AA56D80-4655-47CB-9B21-DEFDB9E8E752}" type="pres">
      <dgm:prSet presAssocID="{59097642-12B1-435C-9B05-A494C8B1C62C}" presName="txShp" presStyleLbl="node1" presStyleIdx="4" presStyleCnt="6" custScaleX="144541" custScaleY="148258" custLinFactY="-54819" custLinFactNeighborX="-5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8DC6-E023-449B-B741-5AB8798493B8}" type="pres">
      <dgm:prSet presAssocID="{77E7AD41-C48E-48B9-A3A1-DDA3438E422F}" presName="spacing" presStyleCnt="0"/>
      <dgm:spPr/>
    </dgm:pt>
    <dgm:pt modelId="{7DA83B92-BD8E-4BB7-9333-A12DBC8E1B64}" type="pres">
      <dgm:prSet presAssocID="{BA993A55-68A3-4D9C-8A27-CDFEA2E04691}" presName="composite" presStyleCnt="0"/>
      <dgm:spPr/>
    </dgm:pt>
    <dgm:pt modelId="{FA17E3BA-A290-4C38-BCD8-EDA0ABF9EBB7}" type="pres">
      <dgm:prSet presAssocID="{BA993A55-68A3-4D9C-8A27-CDFEA2E04691}" presName="imgShp" presStyleLbl="fgImgPlace1" presStyleIdx="5" presStyleCnt="6" custLinFactX="-100000" custLinFactY="-59886" custLinFactNeighborX="-112901" custLinFactNeighborY="-100000"/>
      <dgm:spPr/>
    </dgm:pt>
    <dgm:pt modelId="{57246A26-C0D2-4AB4-8A27-DE422EC3885B}" type="pres">
      <dgm:prSet presAssocID="{BA993A55-68A3-4D9C-8A27-CDFEA2E04691}" presName="txShp" presStyleLbl="node1" presStyleIdx="5" presStyleCnt="6" custScaleX="144541" custLinFactY="-59886" custLinFactNeighborX="-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E35F4-BB24-465E-A10B-1AC0070F75CB}" type="presOf" srcId="{BA993A55-68A3-4D9C-8A27-CDFEA2E04691}" destId="{57246A26-C0D2-4AB4-8A27-DE422EC3885B}" srcOrd="0" destOrd="0" presId="urn:microsoft.com/office/officeart/2005/8/layout/vList3"/>
    <dgm:cxn modelId="{8C914780-22D0-42E2-B3D4-470E2FB1C972}" srcId="{9B09727C-BD00-4C76-9218-E59AF7A82714}" destId="{D82A676B-174E-42A6-A3D1-0C0E38E84B28}" srcOrd="2" destOrd="0" parTransId="{5A60814D-A97A-415D-AD1C-D58913D77F03}" sibTransId="{57E9DD13-7FB7-4CEC-8C95-801ACF63ABBE}"/>
    <dgm:cxn modelId="{CC7D6DF0-970E-47C7-829A-98B4AA4D8674}" srcId="{9B09727C-BD00-4C76-9218-E59AF7A82714}" destId="{9A8BC146-1AE7-4B62-A244-A901E5762341}" srcOrd="1" destOrd="0" parTransId="{9372AA8A-C1A0-430E-8351-835A835F9F2A}" sibTransId="{E54E329D-6E33-4C9B-A652-E94DCF9B7FC3}"/>
    <dgm:cxn modelId="{CB23A669-769E-43CB-B851-88AAE9FF986F}" srcId="{9B09727C-BD00-4C76-9218-E59AF7A82714}" destId="{CA6C0CE5-BDD9-49E0-9278-348C053EE326}" srcOrd="3" destOrd="0" parTransId="{F51C6456-2F24-43F2-9A2D-E4746F3075AE}" sibTransId="{1DF16721-5D71-44B1-A826-EA27B7EF446F}"/>
    <dgm:cxn modelId="{446708C8-C4AE-4761-846A-154415C41862}" srcId="{9B09727C-BD00-4C76-9218-E59AF7A82714}" destId="{76E1CFE7-A58A-424B-A6D3-E06206D4DFFF}" srcOrd="0" destOrd="0" parTransId="{F2F2298F-10DF-41F5-8DF1-5532C6DDE32C}" sibTransId="{B7431E8C-C8CD-40D4-B6EF-D9D6A9EBFBB8}"/>
    <dgm:cxn modelId="{AD0F14B2-BFFB-4727-81FC-494D07AE6D8E}" srcId="{9B09727C-BD00-4C76-9218-E59AF7A82714}" destId="{BA993A55-68A3-4D9C-8A27-CDFEA2E04691}" srcOrd="5" destOrd="0" parTransId="{CC86696C-2AEC-49FA-8438-4AAE9B1D74B5}" sibTransId="{8B38D365-F021-4212-86B0-570EDBDF982E}"/>
    <dgm:cxn modelId="{2C4D25BC-AC00-4544-A490-7F9F9E62C80F}" type="presOf" srcId="{9B09727C-BD00-4C76-9218-E59AF7A82714}" destId="{867F5BA1-FC56-4F07-95F0-D7A271FDEFD8}" srcOrd="0" destOrd="0" presId="urn:microsoft.com/office/officeart/2005/8/layout/vList3"/>
    <dgm:cxn modelId="{5F40DFFD-5C3C-4D3A-9D58-67DD6A0EDAF3}" type="presOf" srcId="{9A8BC146-1AE7-4B62-A244-A901E5762341}" destId="{1E08D967-631E-496B-BF20-29A7909AED2D}" srcOrd="0" destOrd="0" presId="urn:microsoft.com/office/officeart/2005/8/layout/vList3"/>
    <dgm:cxn modelId="{CC7E16DA-0B0D-45D3-A1CB-C7FD85D57E8F}" srcId="{9B09727C-BD00-4C76-9218-E59AF7A82714}" destId="{59097642-12B1-435C-9B05-A494C8B1C62C}" srcOrd="4" destOrd="0" parTransId="{4D42E9F5-516D-4758-B8AE-01B4A5E9E197}" sibTransId="{77E7AD41-C48E-48B9-A3A1-DDA3438E422F}"/>
    <dgm:cxn modelId="{4B507248-5F30-40EE-B85B-F694610E34BF}" type="presOf" srcId="{D82A676B-174E-42A6-A3D1-0C0E38E84B28}" destId="{BA26F675-BED6-4434-A5AD-17FE71BB2953}" srcOrd="0" destOrd="0" presId="urn:microsoft.com/office/officeart/2005/8/layout/vList3"/>
    <dgm:cxn modelId="{5340051D-FE6F-41BB-A1E0-3850464595EF}" type="presOf" srcId="{CA6C0CE5-BDD9-49E0-9278-348C053EE326}" destId="{A0820F1D-0AD4-44B4-89BF-29A625373E82}" srcOrd="0" destOrd="0" presId="urn:microsoft.com/office/officeart/2005/8/layout/vList3"/>
    <dgm:cxn modelId="{AB9D420B-9418-48E5-9A98-2E5B662D069B}" type="presOf" srcId="{59097642-12B1-435C-9B05-A494C8B1C62C}" destId="{1AA56D80-4655-47CB-9B21-DEFDB9E8E752}" srcOrd="0" destOrd="0" presId="urn:microsoft.com/office/officeart/2005/8/layout/vList3"/>
    <dgm:cxn modelId="{1ACDF689-70D9-41A7-AF20-8D47611B815B}" type="presOf" srcId="{76E1CFE7-A58A-424B-A6D3-E06206D4DFFF}" destId="{D90DF0E5-718E-4904-9392-389CE136618A}" srcOrd="0" destOrd="0" presId="urn:microsoft.com/office/officeart/2005/8/layout/vList3"/>
    <dgm:cxn modelId="{B8164261-13EF-45E1-B767-B002AEBF7CDA}" type="presParOf" srcId="{867F5BA1-FC56-4F07-95F0-D7A271FDEFD8}" destId="{5CA1AEE8-A54B-4F0C-A484-A5903AF2885A}" srcOrd="0" destOrd="0" presId="urn:microsoft.com/office/officeart/2005/8/layout/vList3"/>
    <dgm:cxn modelId="{BDBD2167-20A2-4177-A4F6-C0FA531C3000}" type="presParOf" srcId="{5CA1AEE8-A54B-4F0C-A484-A5903AF2885A}" destId="{5C5734D1-17CF-4421-9788-31983C380585}" srcOrd="0" destOrd="0" presId="urn:microsoft.com/office/officeart/2005/8/layout/vList3"/>
    <dgm:cxn modelId="{4B7493C2-E3FB-4E6C-BC28-FCB39F8071CE}" type="presParOf" srcId="{5CA1AEE8-A54B-4F0C-A484-A5903AF2885A}" destId="{D90DF0E5-718E-4904-9392-389CE136618A}" srcOrd="1" destOrd="0" presId="urn:microsoft.com/office/officeart/2005/8/layout/vList3"/>
    <dgm:cxn modelId="{36B74F55-A77A-4027-995D-3E32F71A4E31}" type="presParOf" srcId="{867F5BA1-FC56-4F07-95F0-D7A271FDEFD8}" destId="{CB39D099-8EFA-47FD-8BBC-83D3FD96F0CB}" srcOrd="1" destOrd="0" presId="urn:microsoft.com/office/officeart/2005/8/layout/vList3"/>
    <dgm:cxn modelId="{7EB75E3E-5200-4360-ADD1-0696F1C5FB1E}" type="presParOf" srcId="{867F5BA1-FC56-4F07-95F0-D7A271FDEFD8}" destId="{0310875C-941D-4117-AE21-81188FD370F4}" srcOrd="2" destOrd="0" presId="urn:microsoft.com/office/officeart/2005/8/layout/vList3"/>
    <dgm:cxn modelId="{59C5A473-7375-49F7-ADDB-EDE7560CA43A}" type="presParOf" srcId="{0310875C-941D-4117-AE21-81188FD370F4}" destId="{8F9A2435-FAB2-47E9-9BF8-7955702A9CF2}" srcOrd="0" destOrd="0" presId="urn:microsoft.com/office/officeart/2005/8/layout/vList3"/>
    <dgm:cxn modelId="{2CD2C2F6-DAA5-4101-A712-8CA30FECA704}" type="presParOf" srcId="{0310875C-941D-4117-AE21-81188FD370F4}" destId="{1E08D967-631E-496B-BF20-29A7909AED2D}" srcOrd="1" destOrd="0" presId="urn:microsoft.com/office/officeart/2005/8/layout/vList3"/>
    <dgm:cxn modelId="{4E330255-0F68-4E53-A3D3-8E3945C7592E}" type="presParOf" srcId="{867F5BA1-FC56-4F07-95F0-D7A271FDEFD8}" destId="{CA727660-7E44-4476-A94C-D5C61B5017DE}" srcOrd="3" destOrd="0" presId="urn:microsoft.com/office/officeart/2005/8/layout/vList3"/>
    <dgm:cxn modelId="{49A229E4-8A24-449E-8F4C-2DFE0491F980}" type="presParOf" srcId="{867F5BA1-FC56-4F07-95F0-D7A271FDEFD8}" destId="{57B94C97-4B33-4E0B-9E61-7229F063D06B}" srcOrd="4" destOrd="0" presId="urn:microsoft.com/office/officeart/2005/8/layout/vList3"/>
    <dgm:cxn modelId="{75997477-0386-4F58-88F0-63246876554E}" type="presParOf" srcId="{57B94C97-4B33-4E0B-9E61-7229F063D06B}" destId="{F5189304-DB05-45F7-93CD-18960D49D572}" srcOrd="0" destOrd="0" presId="urn:microsoft.com/office/officeart/2005/8/layout/vList3"/>
    <dgm:cxn modelId="{98904DFE-A99F-4EE8-A61A-6A6F63DAB160}" type="presParOf" srcId="{57B94C97-4B33-4E0B-9E61-7229F063D06B}" destId="{BA26F675-BED6-4434-A5AD-17FE71BB2953}" srcOrd="1" destOrd="0" presId="urn:microsoft.com/office/officeart/2005/8/layout/vList3"/>
    <dgm:cxn modelId="{CAEEE6DF-6482-4408-B74D-F717FEDA8E14}" type="presParOf" srcId="{867F5BA1-FC56-4F07-95F0-D7A271FDEFD8}" destId="{33D7C30F-A751-47D3-9411-3A9E094EFA1F}" srcOrd="5" destOrd="0" presId="urn:microsoft.com/office/officeart/2005/8/layout/vList3"/>
    <dgm:cxn modelId="{DC5FA9CC-23C0-4094-8FF1-54E56285D924}" type="presParOf" srcId="{867F5BA1-FC56-4F07-95F0-D7A271FDEFD8}" destId="{332CBCD0-BE20-46D9-92D6-408B300273E4}" srcOrd="6" destOrd="0" presId="urn:microsoft.com/office/officeart/2005/8/layout/vList3"/>
    <dgm:cxn modelId="{A7DE9F8D-5428-4631-9020-6CCAEC5D94E7}" type="presParOf" srcId="{332CBCD0-BE20-46D9-92D6-408B300273E4}" destId="{03FB2B38-10D0-40ED-9066-1CBE30A99DDB}" srcOrd="0" destOrd="0" presId="urn:microsoft.com/office/officeart/2005/8/layout/vList3"/>
    <dgm:cxn modelId="{05DDB42B-81E2-4CD7-9511-C6B9B6EDDDF5}" type="presParOf" srcId="{332CBCD0-BE20-46D9-92D6-408B300273E4}" destId="{A0820F1D-0AD4-44B4-89BF-29A625373E82}" srcOrd="1" destOrd="0" presId="urn:microsoft.com/office/officeart/2005/8/layout/vList3"/>
    <dgm:cxn modelId="{25904AF1-B5E6-455A-96ED-5C7CDA376339}" type="presParOf" srcId="{867F5BA1-FC56-4F07-95F0-D7A271FDEFD8}" destId="{B8D2329D-5C1D-4D24-A073-03F35D4FCFC2}" srcOrd="7" destOrd="0" presId="urn:microsoft.com/office/officeart/2005/8/layout/vList3"/>
    <dgm:cxn modelId="{FC784B1C-C126-4168-859B-CC5C5B29F509}" type="presParOf" srcId="{867F5BA1-FC56-4F07-95F0-D7A271FDEFD8}" destId="{EB9030A5-DFB2-407D-9D90-BBCE587A6212}" srcOrd="8" destOrd="0" presId="urn:microsoft.com/office/officeart/2005/8/layout/vList3"/>
    <dgm:cxn modelId="{6BBD9318-D330-436A-8F53-AF781AB55AED}" type="presParOf" srcId="{EB9030A5-DFB2-407D-9D90-BBCE587A6212}" destId="{533F843D-4DAE-4F20-BC9D-15244C323BA6}" srcOrd="0" destOrd="0" presId="urn:microsoft.com/office/officeart/2005/8/layout/vList3"/>
    <dgm:cxn modelId="{11D1AF02-8563-4936-9A5C-A433BE7FB793}" type="presParOf" srcId="{EB9030A5-DFB2-407D-9D90-BBCE587A6212}" destId="{1AA56D80-4655-47CB-9B21-DEFDB9E8E752}" srcOrd="1" destOrd="0" presId="urn:microsoft.com/office/officeart/2005/8/layout/vList3"/>
    <dgm:cxn modelId="{2A70BE32-9DDA-4616-8680-377369907505}" type="presParOf" srcId="{867F5BA1-FC56-4F07-95F0-D7A271FDEFD8}" destId="{BDA18DC6-E023-449B-B741-5AB8798493B8}" srcOrd="9" destOrd="0" presId="urn:microsoft.com/office/officeart/2005/8/layout/vList3"/>
    <dgm:cxn modelId="{A49C03CB-0727-4CA3-8C66-B3F71431E270}" type="presParOf" srcId="{867F5BA1-FC56-4F07-95F0-D7A271FDEFD8}" destId="{7DA83B92-BD8E-4BB7-9333-A12DBC8E1B64}" srcOrd="10" destOrd="0" presId="urn:microsoft.com/office/officeart/2005/8/layout/vList3"/>
    <dgm:cxn modelId="{F1BAFB27-2A68-4A5B-9E76-B4C9001F30A8}" type="presParOf" srcId="{7DA83B92-BD8E-4BB7-9333-A12DBC8E1B64}" destId="{FA17E3BA-A290-4C38-BCD8-EDA0ABF9EBB7}" srcOrd="0" destOrd="0" presId="urn:microsoft.com/office/officeart/2005/8/layout/vList3"/>
    <dgm:cxn modelId="{C72E0838-39D8-4A0C-86E1-37383EB744FC}" type="presParOf" srcId="{7DA83B92-BD8E-4BB7-9333-A12DBC8E1B64}" destId="{57246A26-C0D2-4AB4-8A27-DE422EC388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8A65-FCF4-442D-B2A9-2D65F4643529}">
      <dsp:nvSpPr>
        <dsp:cNvPr id="0" name=""/>
        <dsp:cNvSpPr/>
      </dsp:nvSpPr>
      <dsp:spPr>
        <a:xfrm>
          <a:off x="0" y="0"/>
          <a:ext cx="3901356" cy="6325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работы</a:t>
          </a:r>
        </a:p>
      </dsp:txBody>
      <dsp:txXfrm>
        <a:off x="316282" y="0"/>
        <a:ext cx="3268792" cy="632564"/>
      </dsp:txXfrm>
    </dsp:sp>
    <dsp:sp modelId="{EC239CC0-BDA3-4E2C-8918-B3E33FADE2A5}">
      <dsp:nvSpPr>
        <dsp:cNvPr id="0" name=""/>
        <dsp:cNvSpPr/>
      </dsp:nvSpPr>
      <dsp:spPr>
        <a:xfrm>
          <a:off x="5425" y="680978"/>
          <a:ext cx="3901287" cy="6327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ИП /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самозанятый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802" y="680978"/>
        <a:ext cx="3268534" cy="632753"/>
      </dsp:txXfrm>
    </dsp:sp>
    <dsp:sp modelId="{BBA26B46-4E2B-4CA8-8229-70B564E8A4B2}">
      <dsp:nvSpPr>
        <dsp:cNvPr id="0" name=""/>
        <dsp:cNvSpPr/>
      </dsp:nvSpPr>
      <dsp:spPr>
        <a:xfrm>
          <a:off x="5425" y="1374002"/>
          <a:ext cx="3901287" cy="6327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ЛПХ</a:t>
          </a:r>
        </a:p>
      </dsp:txBody>
      <dsp:txXfrm>
        <a:off x="321802" y="1374002"/>
        <a:ext cx="3268534" cy="632753"/>
      </dsp:txXfrm>
    </dsp:sp>
    <dsp:sp modelId="{DFC77DE6-8BAA-4A4B-80B3-82F92A0945A2}">
      <dsp:nvSpPr>
        <dsp:cNvPr id="0" name=""/>
        <dsp:cNvSpPr/>
      </dsp:nvSpPr>
      <dsp:spPr>
        <a:xfrm>
          <a:off x="5425" y="2090296"/>
          <a:ext cx="3901287" cy="6667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мероприятия</a:t>
          </a:r>
        </a:p>
      </dsp:txBody>
      <dsp:txXfrm>
        <a:off x="338791" y="2090296"/>
        <a:ext cx="3234555" cy="66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DF0E5-718E-4904-9392-389CE136618A}">
      <dsp:nvSpPr>
        <dsp:cNvPr id="0" name=""/>
        <dsp:cNvSpPr/>
      </dsp:nvSpPr>
      <dsp:spPr>
        <a:xfrm rot="10800000">
          <a:off x="156411" y="1729"/>
          <a:ext cx="7749137" cy="642613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получатели социальных услуг в организациях социального обслуживания (стационарная и полустационарная форма) </a:t>
          </a:r>
          <a:b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4 700 и 3 700 рублей </a:t>
          </a:r>
          <a:endParaRPr lang="ru-RU" sz="1600" b="0" kern="1200" dirty="0">
            <a:solidFill>
              <a:schemeClr val="tx1"/>
            </a:solidFill>
          </a:endParaRPr>
        </a:p>
      </dsp:txBody>
      <dsp:txXfrm rot="10800000">
        <a:off x="317064" y="1729"/>
        <a:ext cx="7588484" cy="642613"/>
      </dsp:txXfrm>
    </dsp:sp>
    <dsp:sp modelId="{5C5734D1-17CF-4421-9788-31983C380585}">
      <dsp:nvSpPr>
        <dsp:cNvPr id="0" name=""/>
        <dsp:cNvSpPr/>
      </dsp:nvSpPr>
      <dsp:spPr>
        <a:xfrm>
          <a:off x="259202" y="148211"/>
          <a:ext cx="349649" cy="34964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8D967-631E-496B-BF20-29A7909AED2D}">
      <dsp:nvSpPr>
        <dsp:cNvPr id="0" name=""/>
        <dsp:cNvSpPr/>
      </dsp:nvSpPr>
      <dsp:spPr>
        <a:xfrm rot="10800000">
          <a:off x="156411" y="776609"/>
          <a:ext cx="7749137" cy="390635"/>
        </a:xfrm>
        <a:prstGeom prst="homePlate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многодетных и малообеспеченных семей -  3000 рублей</a:t>
          </a:r>
        </a:p>
      </dsp:txBody>
      <dsp:txXfrm rot="10800000">
        <a:off x="254070" y="776609"/>
        <a:ext cx="7651478" cy="390635"/>
      </dsp:txXfrm>
    </dsp:sp>
    <dsp:sp modelId="{8F9A2435-FAB2-47E9-9BF8-7955702A9CF2}">
      <dsp:nvSpPr>
        <dsp:cNvPr id="0" name=""/>
        <dsp:cNvSpPr/>
      </dsp:nvSpPr>
      <dsp:spPr>
        <a:xfrm>
          <a:off x="248337" y="808762"/>
          <a:ext cx="371378" cy="3263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6F675-BED6-4434-A5AD-17FE71BB2953}">
      <dsp:nvSpPr>
        <dsp:cNvPr id="0" name=""/>
        <dsp:cNvSpPr/>
      </dsp:nvSpPr>
      <dsp:spPr>
        <a:xfrm rot="10800000">
          <a:off x="185469" y="3133406"/>
          <a:ext cx="7749137" cy="443092"/>
        </a:xfrm>
        <a:prstGeom prst="homePlate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получатели федеральной социальной доплаты к пенсии - 2000 рублей</a:t>
          </a:r>
        </a:p>
      </dsp:txBody>
      <dsp:txXfrm rot="10800000">
        <a:off x="296242" y="3133406"/>
        <a:ext cx="7638364" cy="443092"/>
      </dsp:txXfrm>
    </dsp:sp>
    <dsp:sp modelId="{F5189304-DB05-45F7-93CD-18960D49D572}">
      <dsp:nvSpPr>
        <dsp:cNvPr id="0" name=""/>
        <dsp:cNvSpPr/>
      </dsp:nvSpPr>
      <dsp:spPr>
        <a:xfrm>
          <a:off x="206751" y="3133406"/>
          <a:ext cx="443092" cy="443092"/>
        </a:xfrm>
        <a:prstGeom prst="ellipse">
          <a:avLst/>
        </a:prstGeom>
        <a:solidFill>
          <a:schemeClr val="accent1">
            <a:tint val="50000"/>
            <a:hueOff val="-6664"/>
            <a:satOff val="229"/>
            <a:lumOff val="-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20F1D-0AD4-44B4-89BF-29A625373E82}">
      <dsp:nvSpPr>
        <dsp:cNvPr id="0" name=""/>
        <dsp:cNvSpPr/>
      </dsp:nvSpPr>
      <dsp:spPr>
        <a:xfrm rot="10800000">
          <a:off x="156411" y="1271338"/>
          <a:ext cx="7749137" cy="443092"/>
        </a:xfrm>
        <a:prstGeom prst="homePlate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безработных и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самозанятых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- 5000 рублей</a:t>
          </a:r>
        </a:p>
      </dsp:txBody>
      <dsp:txXfrm rot="10800000">
        <a:off x="267184" y="1271338"/>
        <a:ext cx="7638364" cy="443092"/>
      </dsp:txXfrm>
    </dsp:sp>
    <dsp:sp modelId="{03FB2B38-10D0-40ED-9066-1CBE30A99DDB}">
      <dsp:nvSpPr>
        <dsp:cNvPr id="0" name=""/>
        <dsp:cNvSpPr/>
      </dsp:nvSpPr>
      <dsp:spPr>
        <a:xfrm>
          <a:off x="185482" y="1271338"/>
          <a:ext cx="443092" cy="443092"/>
        </a:xfrm>
        <a:prstGeom prst="ellipse">
          <a:avLst/>
        </a:prstGeom>
        <a:solidFill>
          <a:schemeClr val="accent1">
            <a:tint val="50000"/>
            <a:hueOff val="-9996"/>
            <a:satOff val="343"/>
            <a:lumOff val="-1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6D80-4655-47CB-9B21-DEFDB9E8E752}">
      <dsp:nvSpPr>
        <dsp:cNvPr id="0" name=""/>
        <dsp:cNvSpPr/>
      </dsp:nvSpPr>
      <dsp:spPr>
        <a:xfrm rot="10800000">
          <a:off x="129069" y="1764238"/>
          <a:ext cx="7749137" cy="656920"/>
        </a:xfrm>
        <a:prstGeom prst="homePlate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предприниматели; работающие,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 не получающие заработную плату - 7000 рублей и на детей - 5000 рублей</a:t>
          </a:r>
        </a:p>
      </dsp:txBody>
      <dsp:txXfrm rot="10800000">
        <a:off x="293299" y="1764238"/>
        <a:ext cx="7584907" cy="656920"/>
      </dsp:txXfrm>
    </dsp:sp>
    <dsp:sp modelId="{533F843D-4DAE-4F20-BC9D-15244C323BA6}">
      <dsp:nvSpPr>
        <dsp:cNvPr id="0" name=""/>
        <dsp:cNvSpPr/>
      </dsp:nvSpPr>
      <dsp:spPr>
        <a:xfrm>
          <a:off x="205182" y="1873770"/>
          <a:ext cx="443092" cy="443092"/>
        </a:xfrm>
        <a:prstGeom prst="ellipse">
          <a:avLst/>
        </a:prstGeom>
        <a:solidFill>
          <a:schemeClr val="accent1">
            <a:tint val="50000"/>
            <a:hueOff val="-13329"/>
            <a:satOff val="458"/>
            <a:lumOff val="-1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46A26-C0D2-4AB4-8A27-DE422EC3885B}">
      <dsp:nvSpPr>
        <dsp:cNvPr id="0" name=""/>
        <dsp:cNvSpPr/>
      </dsp:nvSpPr>
      <dsp:spPr>
        <a:xfrm rot="10800000">
          <a:off x="153355" y="2530973"/>
          <a:ext cx="7749137" cy="443092"/>
        </a:xfrm>
        <a:prstGeom prst="homePlate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 дети из многодетных и малообеспеченных семей,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возрасте от 16 до 18 лет - 3000 рублей </a:t>
          </a:r>
        </a:p>
      </dsp:txBody>
      <dsp:txXfrm rot="10800000">
        <a:off x="264128" y="2530973"/>
        <a:ext cx="7638364" cy="443092"/>
      </dsp:txXfrm>
    </dsp:sp>
    <dsp:sp modelId="{FA17E3BA-A290-4C38-BCD8-EDA0ABF9EBB7}">
      <dsp:nvSpPr>
        <dsp:cNvPr id="0" name=""/>
        <dsp:cNvSpPr/>
      </dsp:nvSpPr>
      <dsp:spPr>
        <a:xfrm>
          <a:off x="185482" y="2530973"/>
          <a:ext cx="443092" cy="443092"/>
        </a:xfrm>
        <a:prstGeom prst="ellipse">
          <a:avLst/>
        </a:prstGeom>
        <a:solidFill>
          <a:schemeClr val="accent1">
            <a:tint val="50000"/>
            <a:hueOff val="-16661"/>
            <a:satOff val="572"/>
            <a:lumOff val="-1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r">
              <a:defRPr sz="1200"/>
            </a:lvl1pPr>
          </a:lstStyle>
          <a:p>
            <a:fld id="{680A7F14-BFB4-4871-8B48-843821024CA6}" type="datetimeFigureOut">
              <a:rPr lang="ru-RU" smtClean="0"/>
              <a:t>12.03.2021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199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9199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r">
              <a:defRPr sz="1200"/>
            </a:lvl1pPr>
          </a:lstStyle>
          <a:p>
            <a:fld id="{AD2982C3-0185-4267-A029-86FD083EB5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1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r">
              <a:defRPr sz="1200"/>
            </a:lvl1pPr>
          </a:lstStyle>
          <a:p>
            <a:fld id="{092E04A1-6C55-47BF-9594-84D32B646C47}" type="datetimeFigureOut">
              <a:rPr lang="ru-RU" smtClean="0"/>
              <a:t>12.03.2021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2" tIns="45481" rIns="90962" bIns="454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8"/>
            <a:ext cx="5438140" cy="3908238"/>
          </a:xfrm>
          <a:prstGeom prst="rect">
            <a:avLst/>
          </a:prstGeom>
        </p:spPr>
        <p:txBody>
          <a:bodyPr vert="horz" lIns="90962" tIns="45481" rIns="90962" bIns="454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201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9201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r">
              <a:defRPr sz="1200"/>
            </a:lvl1pPr>
          </a:lstStyle>
          <a:p>
            <a:fld id="{BD8A42BD-DB45-46D2-A672-F8A9412A62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794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52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14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8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73AE-0B22-4FBC-ACC2-8E38C96D3DEA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095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28A0-405E-4E66-B621-B60CDF948E5B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5427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9CF8-7EDE-48C9-8FCF-650D7BFCA0E7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48329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81F-198C-4078-91F3-BCF9E3171138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114E-EB96-4AB4-ABAE-DF305BBAF9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430B-A9D3-4ACC-90C1-FDC2B901ACC1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3893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3C2-E8A4-45E9-B909-9B434482B68B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9302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6CC-D54E-4146-B769-BFEAAE0F2021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4732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A33-DF05-4C07-987D-6E7AD13518FF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4355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BFE-2B2A-4DBC-94C7-8A18CBA906DA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6759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E9DE-2579-42D8-A0C4-5B2242004C72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5792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D198-75E8-4A80-AEC4-E0E55263A01D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123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66F-8F41-4D53-8D52-1EC24233997A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1541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3073-27A5-4740-AF8D-F0B0A5E24911}" type="datetime1">
              <a:rPr lang="ru-RU" smtClean="0"/>
              <a:t>12.03.2021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33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2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7354" y="3571050"/>
            <a:ext cx="64465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комитета  по социальной защите населения Ленинградской области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Анастасия Евгеньевна Толмачева</a:t>
            </a:r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2969" y="351062"/>
            <a:ext cx="8035289" cy="2552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комитета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социальной защите населения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в 2020 году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проектов в 2021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D4D254-440A-4EFC-9F40-5DE2BE58D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09" y="0"/>
            <a:ext cx="1112791" cy="1112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9692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2365301"/>
              </p:ext>
            </p:extLst>
          </p:nvPr>
        </p:nvGraphicFramePr>
        <p:xfrm>
          <a:off x="958839" y="967977"/>
          <a:ext cx="3906713" cy="284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vereninova\Desktop\Тамара\а_ГСП\БУКЛЕТЫ\фото\картин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46" y="965162"/>
            <a:ext cx="2958454" cy="12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ereninova\Desktop\Тамара\а_ГСП\БУКЛЕТЫ\Безымянный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"/>
          <a:stretch/>
        </p:blipFill>
        <p:spPr bwMode="auto">
          <a:xfrm>
            <a:off x="5799626" y="2208811"/>
            <a:ext cx="3100534" cy="15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помощь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социального контракта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BA5B97-B85A-4A50-A2DF-6853B4969FA9}"/>
              </a:ext>
            </a:extLst>
          </p:cNvPr>
          <p:cNvSpPr txBox="1"/>
          <p:nvPr/>
        </p:nvSpPr>
        <p:spPr>
          <a:xfrm>
            <a:off x="958838" y="3786426"/>
            <a:ext cx="7941321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buClr>
                <a:schemeClr val="tx1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контракт </a:t>
            </a:r>
          </a:p>
          <a:p>
            <a:pPr algn="ctr" defTabSz="914400">
              <a:lnSpc>
                <a:spcPct val="130000"/>
              </a:lnSpc>
              <a:buClr>
                <a:schemeClr val="tx1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самая настоящая инвестиция в человека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669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39" y="0"/>
            <a:ext cx="8481061" cy="834627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подходы в предоставлении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контракта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" y="989175"/>
            <a:ext cx="4419600" cy="157733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работы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12 067 руб. для трудоспособного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10 718 руб. для детей от 18 до 23 лет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150 000 руб. для получения профильного обучения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013461" y="2629332"/>
            <a:ext cx="4419600" cy="159639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предпринимательская деятельность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300 000 руб. - открывающим собственное дело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100 000 руб. - на развитие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100 000 руб. - на восстановление в ЧС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23574" y="981553"/>
            <a:ext cx="2704145" cy="1605915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личного подсобного хозяйства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до 300 000 руб.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08393" y="2652481"/>
            <a:ext cx="2684146" cy="157733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12 067 руб.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200 000 руб.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6B0B20-8EBB-4CB3-BED2-403A218E5B71}"/>
              </a:ext>
            </a:extLst>
          </p:cNvPr>
          <p:cNvSpPr txBox="1"/>
          <p:nvPr/>
        </p:nvSpPr>
        <p:spPr>
          <a:xfrm>
            <a:off x="3278789" y="4281858"/>
            <a:ext cx="3877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на 2021 год:</a:t>
            </a:r>
          </a:p>
          <a:p>
            <a:pPr algn="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257 млн. руб.</a:t>
            </a:r>
          </a:p>
          <a:p>
            <a:pPr algn="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268 млн.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490199-CA3C-47E1-8CFF-4B6EE8CC4DD6}"/>
              </a:ext>
            </a:extLst>
          </p:cNvPr>
          <p:cNvSpPr txBox="1"/>
          <p:nvPr/>
        </p:nvSpPr>
        <p:spPr>
          <a:xfrm>
            <a:off x="568642" y="158178"/>
            <a:ext cx="225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социальных контракта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F441D7-8EFB-4B3A-AF1B-CE54C06C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419" y="1585559"/>
            <a:ext cx="1354913" cy="10344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E0F3AC3-EA65-4D6B-9D7B-C2AD65E92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179" y="3322320"/>
            <a:ext cx="1266285" cy="903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31C4FE4-3866-46FA-BA3C-FB4AD5013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494" y="1605431"/>
            <a:ext cx="966220" cy="9662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AE3A5D1-EFF6-42B3-96B9-37D4524EE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397" y="3048238"/>
            <a:ext cx="1212012" cy="121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</a:t>
            </a:r>
          </a:p>
        </p:txBody>
      </p:sp>
    </p:spTree>
    <p:extLst>
      <p:ext uri="{BB962C8B-B14F-4D97-AF65-F5344CB8AC3E}">
        <p14:creationId xmlns:p14="http://schemas.microsoft.com/office/powerpoint/2010/main" val="4077446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поручения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Ленинградской области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BCCDA9D1-45A8-4A6B-B5B2-55A094549EF3}"/>
              </a:ext>
            </a:extLst>
          </p:cNvPr>
          <p:cNvSpPr txBox="1">
            <a:spLocks/>
          </p:cNvSpPr>
          <p:nvPr/>
        </p:nvSpPr>
        <p:spPr>
          <a:xfrm>
            <a:off x="702945" y="2437297"/>
            <a:ext cx="3869055" cy="20737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нуждаемости до 100% от среднего дохода (31 900 руб.)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 для граждан, родившихся в период с 3 сентября 1927 года по 3 сентября 1945 года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войны)                      </a:t>
            </a:r>
            <a:r>
              <a:rPr lang="ru-RU" sz="1600" dirty="0">
                <a:solidFill>
                  <a:srgbClr val="FCFD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ABA99BA9-1C15-4437-93D2-9C0A8A020E48}"/>
              </a:ext>
            </a:extLst>
          </p:cNvPr>
          <p:cNvSpPr txBox="1">
            <a:spLocks/>
          </p:cNvSpPr>
          <p:nvPr/>
        </p:nvSpPr>
        <p:spPr>
          <a:xfrm>
            <a:off x="4943899" y="796587"/>
            <a:ext cx="4411745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меры поддержки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1029" name="Picture 5" descr="https://avatars.mds.yandex.net/get-zen_doc/1708265/pub_5f5dd116354535081eb2befc_5f5dd2d4d7092473177b4981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7"/>
          <a:stretch/>
        </p:blipFill>
        <p:spPr bwMode="auto">
          <a:xfrm>
            <a:off x="1698616" y="975513"/>
            <a:ext cx="1677392" cy="14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55-553753_ticket-decorated-with-a-bus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3833" y="1175298"/>
            <a:ext cx="1537025" cy="14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odkina.KSZN\Desktop\627a7898a95ae87df960a5070531bd8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r="16504"/>
          <a:stretch/>
        </p:blipFill>
        <p:spPr bwMode="auto">
          <a:xfrm>
            <a:off x="5488102" y="1175298"/>
            <a:ext cx="1753671" cy="14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B16590B3-2AE4-41F9-A01D-99C14A089A1F}"/>
              </a:ext>
            </a:extLst>
          </p:cNvPr>
          <p:cNvSpPr txBox="1">
            <a:spLocks/>
          </p:cNvSpPr>
          <p:nvPr/>
        </p:nvSpPr>
        <p:spPr>
          <a:xfrm>
            <a:off x="702945" y="4351517"/>
            <a:ext cx="8280798" cy="7154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охвачено свыше 448 тыс. жителей области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мерами социальной поддержки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18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C:\Users\rodkina.KSZN\Desktop\105-1059102_flying-stork-with-bundle-icon-icone-cegonha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23" y="2766872"/>
            <a:ext cx="1644339" cy="12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2F8F3B-91B3-48AE-AC1D-7719A90E6F7C}"/>
              </a:ext>
            </a:extLst>
          </p:cNvPr>
          <p:cNvSpPr txBox="1"/>
          <p:nvPr/>
        </p:nvSpPr>
        <p:spPr>
          <a:xfrm flipH="1">
            <a:off x="8049467" y="2796532"/>
            <a:ext cx="85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4FB511-8406-4D67-BB06-1FF16AA4A4DB}"/>
              </a:ext>
            </a:extLst>
          </p:cNvPr>
          <p:cNvSpPr txBox="1"/>
          <p:nvPr/>
        </p:nvSpPr>
        <p:spPr>
          <a:xfrm flipH="1">
            <a:off x="8047698" y="3195152"/>
            <a:ext cx="85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B4D76F-AE53-4146-BCBF-CCDF169E8A67}"/>
              </a:ext>
            </a:extLst>
          </p:cNvPr>
          <p:cNvSpPr txBox="1"/>
          <p:nvPr/>
        </p:nvSpPr>
        <p:spPr>
          <a:xfrm flipH="1">
            <a:off x="8047698" y="3591401"/>
            <a:ext cx="85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55 000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3096B9-1AD1-4D0D-90F3-67E04CA0A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409" y="2657886"/>
            <a:ext cx="1559385" cy="1502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6236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капитал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815" y="984508"/>
            <a:ext cx="2819400" cy="29762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Размер земельного сертификата в Ленинградской области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900" b="1" spc="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350000</a:t>
            </a:r>
            <a:r>
              <a:rPr lang="ru-RU" sz="29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</a:p>
          <a:p>
            <a:endParaRPr lang="ru-RU" dirty="0"/>
          </a:p>
        </p:txBody>
      </p:sp>
      <p:pic>
        <p:nvPicPr>
          <p:cNvPr id="3074" name="Picture 2" descr="C:\Users\rodkina.KSZN\Desktop\EcjU_a7WkAAMj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78" y="1024542"/>
            <a:ext cx="3164046" cy="28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6B0706BD-67E0-42EF-B685-E8049828D55D}"/>
              </a:ext>
            </a:extLst>
          </p:cNvPr>
          <p:cNvSpPr txBox="1">
            <a:spLocks/>
          </p:cNvSpPr>
          <p:nvPr/>
        </p:nvSpPr>
        <p:spPr>
          <a:xfrm>
            <a:off x="2854101" y="3993752"/>
            <a:ext cx="4347868" cy="7154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4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- 813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4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Распорядились - 50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49216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- 19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90234" y="1080686"/>
            <a:ext cx="8339455" cy="364974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Губернатора Ленинградской области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видов выплат введены дополнительно</a:t>
            </a:r>
            <a:b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федеральным выплатам и автоматически выплачены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беззаявительном</a:t>
            </a: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порядке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9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9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7544" y="3434443"/>
            <a:ext cx="3185181" cy="9276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459,2</a:t>
            </a:r>
          </a:p>
          <a:p>
            <a:pPr algn="ctr"/>
            <a:r>
              <a:rPr lang="ru-RU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60393" y="3434443"/>
            <a:ext cx="3172842" cy="9276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153 007</a:t>
            </a:r>
          </a:p>
          <a:p>
            <a:pPr lvl="0" algn="ctr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</a:t>
            </a:r>
            <a:endParaRPr lang="ru-RU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66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3371040"/>
              </p:ext>
            </p:extLst>
          </p:nvPr>
        </p:nvGraphicFramePr>
        <p:xfrm>
          <a:off x="777240" y="1266620"/>
          <a:ext cx="8061960" cy="368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DD33B9-0CD0-4523-B634-D4BE3C78A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58FBEDD-BA41-4ADD-988B-54B2D67DC0EB}"/>
              </a:ext>
            </a:extLst>
          </p:cNvPr>
          <p:cNvSpPr/>
          <p:nvPr/>
        </p:nvSpPr>
        <p:spPr>
          <a:xfrm>
            <a:off x="951978" y="2525508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A3351C9-FC7E-443C-8F23-2B1B82EF073E}"/>
              </a:ext>
            </a:extLst>
          </p:cNvPr>
          <p:cNvSpPr/>
          <p:nvPr/>
        </p:nvSpPr>
        <p:spPr>
          <a:xfrm>
            <a:off x="959598" y="3143030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6272F9A-0BD6-41C7-98CB-88C0EFBDE2F3}"/>
              </a:ext>
            </a:extLst>
          </p:cNvPr>
          <p:cNvSpPr/>
          <p:nvPr/>
        </p:nvSpPr>
        <p:spPr>
          <a:xfrm>
            <a:off x="951978" y="3791032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6404750F-98F8-47A7-B0FF-6D196D1554E0}"/>
              </a:ext>
            </a:extLst>
          </p:cNvPr>
          <p:cNvSpPr/>
          <p:nvPr/>
        </p:nvSpPr>
        <p:spPr>
          <a:xfrm>
            <a:off x="967218" y="4400285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65E38EAB-384E-4736-B209-174C8FE8C3CB}"/>
              </a:ext>
            </a:extLst>
          </p:cNvPr>
          <p:cNvSpPr/>
          <p:nvPr/>
        </p:nvSpPr>
        <p:spPr>
          <a:xfrm>
            <a:off x="927734" y="1976195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2D27EF09-7DC2-402A-8935-511DB705F363}"/>
              </a:ext>
            </a:extLst>
          </p:cNvPr>
          <p:cNvSpPr/>
          <p:nvPr/>
        </p:nvSpPr>
        <p:spPr>
          <a:xfrm>
            <a:off x="913877" y="1361348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0613F497-B338-40D3-9DF7-54B78E0B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- 19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296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 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и Ленинградской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0" name="Объект 3">
            <a:extLst>
              <a:ext uri="{FF2B5EF4-FFF2-40B4-BE49-F238E27FC236}">
                <a16:creationId xmlns:a16="http://schemas.microsoft.com/office/drawing/2014/main" xmlns="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829056" y="869166"/>
            <a:ext cx="4575429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подход предоставления мер социальной поддержки: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труда и лицам, которые прожили менее 4 месяцев в блокадном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Ленинграде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рабочем стаже ветеранов труда регионального значения стажа работы в соседствующем субъекте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нвалидам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	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	–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7 500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	–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ицам без инвалидности	–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v_pryakhina\Downloads\A54I1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1" y="869552"/>
            <a:ext cx="3006090" cy="20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v_pryakhina\Downloads\A54I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11" y="2980926"/>
            <a:ext cx="2994025" cy="20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587179" y="2328672"/>
            <a:ext cx="1225296" cy="499872"/>
          </a:xfrm>
          <a:prstGeom prst="downArrow">
            <a:avLst>
              <a:gd name="adj1" fmla="val 41045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587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законодательной базы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поддержке лиц пожилого возраста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0" name="Объект 3">
            <a:extLst>
              <a:ext uri="{FF2B5EF4-FFF2-40B4-BE49-F238E27FC236}">
                <a16:creationId xmlns:a16="http://schemas.microsoft.com/office/drawing/2014/main" xmlns="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642743" y="920601"/>
            <a:ext cx="4761107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механизма предоставления пенсионерам дополнительных мер социальной поддержки: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на оплату коммунальной услуги по обращению с твердыми коммунальными отходами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проезд 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«Почетный донор СССР» и (или) знаком «Почетный донор России»</a:t>
            </a:r>
          </a:p>
        </p:txBody>
      </p:sp>
      <p:pic>
        <p:nvPicPr>
          <p:cNvPr id="3076" name="Picture 4" descr="График бесконтейнерного сбора ТКО Компанией «РИФЕЙ» с 13 апреля 2020 года -  Объявления - Администрация городского округа Нижняя Салда - Органы местного  самоуправления и учреждения - Официальный сайт администрации городского  округа Нижняя Салд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6"/>
          <a:stretch/>
        </p:blipFill>
        <p:spPr bwMode="auto">
          <a:xfrm>
            <a:off x="6086475" y="920601"/>
            <a:ext cx="3057525" cy="19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2224" y="2248584"/>
            <a:ext cx="2973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70 лет 50 % оплаты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80 лет 100 % оплаты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9" name="Picture 7" descr="C:\Users\ov_pryakhina\Downloads\Без названия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01" y="3164262"/>
            <a:ext cx="1486979" cy="14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ov_pryakhina\Downloads\fr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78" y="3882256"/>
            <a:ext cx="520524" cy="9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ov_pryakhina\Downloads\226-307-3-20140924-NIK-3320-Ed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11" y="3588718"/>
            <a:ext cx="1305510" cy="15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</a:t>
            </a:r>
          </a:p>
        </p:txBody>
      </p:sp>
    </p:spTree>
    <p:extLst>
      <p:ext uri="{BB962C8B-B14F-4D97-AF65-F5344CB8AC3E}">
        <p14:creationId xmlns:p14="http://schemas.microsoft.com/office/powerpoint/2010/main" val="165212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168C6BE-41CC-4C4D-850F-F82321AE7B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7AF5B12-03A9-484F-8B20-69513825E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90009"/>
              </p:ext>
            </p:extLst>
          </p:nvPr>
        </p:nvGraphicFramePr>
        <p:xfrm>
          <a:off x="763905" y="1486841"/>
          <a:ext cx="4157220" cy="25267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40203">
                  <a:extLst>
                    <a:ext uri="{9D8B030D-6E8A-4147-A177-3AD203B41FA5}">
                      <a16:colId xmlns:a16="http://schemas.microsoft.com/office/drawing/2014/main" xmlns="" val="2265298055"/>
                    </a:ext>
                  </a:extLst>
                </a:gridCol>
                <a:gridCol w="1817017">
                  <a:extLst>
                    <a:ext uri="{9D8B030D-6E8A-4147-A177-3AD203B41FA5}">
                      <a16:colId xmlns:a16="http://schemas.microsoft.com/office/drawing/2014/main" xmlns="" val="4110519560"/>
                    </a:ext>
                  </a:extLst>
                </a:gridCol>
              </a:tblGrid>
              <a:tr h="373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Поставщиков социальных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4054840627"/>
                  </a:ext>
                </a:extLst>
              </a:tr>
              <a:tr h="373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Государственные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436780220"/>
                  </a:ext>
                </a:extLst>
              </a:tr>
              <a:tr h="373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Негосударственные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1360250172"/>
                  </a:ext>
                </a:extLst>
              </a:tr>
              <a:tr h="373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тысяч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105564836"/>
                  </a:ext>
                </a:extLst>
              </a:tr>
              <a:tr h="912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из них несовершеннолетние дети и их родители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тысяч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54294124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5699" y="1215112"/>
            <a:ext cx="372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в 2020 году: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  млн.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D6BC4241-EFA3-43AA-BB58-C9B7F2948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088786"/>
              </p:ext>
            </p:extLst>
          </p:nvPr>
        </p:nvGraphicFramePr>
        <p:xfrm>
          <a:off x="5004085" y="2302210"/>
          <a:ext cx="3914775" cy="238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6684187" y="2926202"/>
            <a:ext cx="114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52,5%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7570329" y="2926202"/>
            <a:ext cx="114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5744629" y="2926202"/>
            <a:ext cx="114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83942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168C6BE-41CC-4C4D-850F-F82321AE7B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4144961-E061-4435-BAD0-E1C0262A1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5"/>
          <a:stretch/>
        </p:blipFill>
        <p:spPr>
          <a:xfrm>
            <a:off x="2724150" y="2571750"/>
            <a:ext cx="1389517" cy="187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8F61F46-0FD1-4548-B6E7-64C9D3B37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" y="1006452"/>
            <a:ext cx="1897574" cy="1897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D2F940-E779-4B20-AD07-1E20AB11D48A}"/>
              </a:ext>
            </a:extLst>
          </p:cNvPr>
          <p:cNvSpPr txBox="1"/>
          <p:nvPr/>
        </p:nvSpPr>
        <p:spPr>
          <a:xfrm>
            <a:off x="802262" y="2904025"/>
            <a:ext cx="1639487" cy="4063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25"/>
              </a:spcAft>
              <a:buClr>
                <a:schemeClr val="tx1"/>
              </a:buClr>
            </a:pPr>
            <a:r>
              <a:rPr lang="ru-RU" sz="2000" b="1" spc="38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#МыВместе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2C4E41-9FE3-408B-949E-8E229FDC4CC3}"/>
              </a:ext>
            </a:extLst>
          </p:cNvPr>
          <p:cNvSpPr txBox="1"/>
          <p:nvPr/>
        </p:nvSpPr>
        <p:spPr>
          <a:xfrm>
            <a:off x="2335235" y="4469324"/>
            <a:ext cx="1988942" cy="4063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25"/>
              </a:spcAft>
              <a:buClr>
                <a:schemeClr val="tx1"/>
              </a:buClr>
            </a:pPr>
            <a:r>
              <a:rPr lang="ru-RU" sz="2000" b="1" spc="38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#ДобрыйСосед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4712885" y="1755654"/>
            <a:ext cx="4061630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социально-бытовая помощь на дому оказана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4230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пожилого возраста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52446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бъект 3">
            <a:extLst>
              <a:ext uri="{FF2B5EF4-FFF2-40B4-BE49-F238E27FC236}">
                <a16:creationId xmlns:a16="http://schemas.microsoft.com/office/drawing/2014/main" xmlns="" id="{7C72ACF8-9FCF-46AD-B821-F0C1E88D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" y="2192020"/>
            <a:ext cx="7962900" cy="1810068"/>
          </a:xfrm>
        </p:spPr>
        <p:txBody>
          <a:bodyPr>
            <a:noAutofit/>
          </a:bodyPr>
          <a:lstStyle/>
          <a:p>
            <a:pPr marL="0" indent="40500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20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«Нам нужно быстрее, не откладывая, решать масштабные социальные, экономические, технологические задачи, перед которыми стоит страна. Их содержание и ориентиры отражены в национальных проектах, реализация которых требует нового качества государственного управления, работы Правительства, всех уровней власти, прямого диалога с гражданами»</a:t>
            </a:r>
            <a:endParaRPr lang="ru-RU" sz="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2050" name="Picture 2" descr="F:\домашний комп\нац проект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-933450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951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Ремонтные работы в учреждениях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3241164" y="890121"/>
            <a:ext cx="5704715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ЛОГБУ "Ломоносовский КЦСОН "Надежда"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социального обслуживания с временным пребыванием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требования для комфортного проживания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все необходимые помещения для оказания социально-бытовых, социально-медицинских услуг, помещения для досуга и отдыха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3" name="Picture 2" descr="C:\Users\rodkina.KSZN\Desktop\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1" y="130848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dkina.KSZN\Desktop\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4" y="3285735"/>
            <a:ext cx="2183549" cy="16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dkina.KSZN\Desktop\XXL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1" y="3177457"/>
            <a:ext cx="2438400" cy="17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5439951" y="3524322"/>
            <a:ext cx="3643087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ремонтные работ 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государственных учреждениях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1090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890"/>
            <a:ext cx="9143999" cy="834627"/>
          </a:xfrm>
        </p:spPr>
        <p:txBody>
          <a:bodyPr>
            <a:noAutofit/>
          </a:bodyPr>
          <a:lstStyle/>
          <a:p>
            <a:pPr marL="715963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нормативной правовой базы социального обслуживания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944880" y="1033542"/>
            <a:ext cx="5974080" cy="30764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 декабря 2013 № 442-ФЗ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социального обслуживания граждан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Ленинградской области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30.10.2014 № 72-оз «О социальном обслуживании граждан в Ленинградской области»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Ленинградской области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 декабря 2017 года № 606 «Об утверждении порядков предоставления социальных услуг поставщиками социальных услуг в Ленинградской области»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16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1026" name="Picture 2" descr="https://1.bp.blogspot.com/-ha2NFP_lgSQ/XuHqVCVn-ZI/AAAAAAAADlk/z7CjweQ32o4j5JyExB4rBEmYWW-LO7DFgCLcBGAsYHQ/s1600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1132602"/>
            <a:ext cx="1184909" cy="14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abali.ru/wp-content/uploads/2010/12/leningradsky_obla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2985688"/>
            <a:ext cx="1184909" cy="13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82012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учреждения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8BEF70F-B257-4793-9FB4-A080CB81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6" y="2908676"/>
            <a:ext cx="2646767" cy="21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8E1E05-D3ED-4528-930D-358BA5C79427}"/>
              </a:ext>
            </a:extLst>
          </p:cNvPr>
          <p:cNvSpPr txBox="1"/>
          <p:nvPr/>
        </p:nvSpPr>
        <p:spPr>
          <a:xfrm>
            <a:off x="983413" y="2447384"/>
            <a:ext cx="2605175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92,7</a:t>
            </a:r>
            <a:r>
              <a:rPr lang="ru-RU" sz="23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балла из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226838" y="948177"/>
            <a:ext cx="4037824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независимой оценки качества организациями социальной сферы</a:t>
            </a:r>
            <a:endParaRPr lang="ru-RU" sz="18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2050" name="Picture 2" descr="https://100pansionatov.commondatastorage.googleapis.com/iblock/9e9/9e921d5dafcd55f342729ef18768b2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9" y="806748"/>
            <a:ext cx="2365375" cy="17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5992494" y="198915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Тихвинский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дом-интернат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1" y="1461227"/>
            <a:ext cx="2464805" cy="164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3735476" y="27394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ПНИ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22" y="3511054"/>
            <a:ext cx="2031577" cy="152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3090837"/>
            <a:ext cx="2591867" cy="19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63" y="3937457"/>
            <a:ext cx="146304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6416040" y="4449962"/>
            <a:ext cx="260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КЦСОН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«Береника»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58267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услуги</a:t>
            </a:r>
          </a:p>
        </p:txBody>
      </p:sp>
      <p:pic>
        <p:nvPicPr>
          <p:cNvPr id="5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16959C0-3222-4669-9E4A-9A6512C8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34" y="1356596"/>
            <a:ext cx="2437386" cy="206525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83101EAD-B792-4D4F-805C-440577F6CC50}"/>
              </a:ext>
            </a:extLst>
          </p:cNvPr>
          <p:cNvSpPr txBox="1">
            <a:spLocks/>
          </p:cNvSpPr>
          <p:nvPr/>
        </p:nvSpPr>
        <p:spPr>
          <a:xfrm>
            <a:off x="385124" y="686900"/>
            <a:ext cx="8509518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технологий социального обслуживания для 17 тысяч жителей - инвалидов, пожилых людей и детей-инвалидов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xmlns="" id="{911340B8-9A9E-46FE-8F4D-B78D25769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447078"/>
              </p:ext>
            </p:extLst>
          </p:nvPr>
        </p:nvGraphicFramePr>
        <p:xfrm>
          <a:off x="1261772" y="3516561"/>
          <a:ext cx="2819409" cy="137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AD470CB-63E2-4CAD-B9D5-B667C091ADC7}"/>
              </a:ext>
            </a:extLst>
          </p:cNvPr>
          <p:cNvSpPr txBox="1"/>
          <p:nvPr/>
        </p:nvSpPr>
        <p:spPr>
          <a:xfrm flipH="1">
            <a:off x="2808002" y="3554008"/>
            <a:ext cx="88087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406 чел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14D186F-7D19-4287-B6D0-9D15DBE87634}"/>
              </a:ext>
            </a:extLst>
          </p:cNvPr>
          <p:cNvSpPr txBox="1"/>
          <p:nvPr/>
        </p:nvSpPr>
        <p:spPr>
          <a:xfrm flipH="1">
            <a:off x="1847327" y="3554008"/>
            <a:ext cx="88087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 чел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5FCF8C5-A496-4B0C-8EF1-0F812954EF2A}"/>
              </a:ext>
            </a:extLst>
          </p:cNvPr>
          <p:cNvSpPr txBox="1"/>
          <p:nvPr/>
        </p:nvSpPr>
        <p:spPr>
          <a:xfrm>
            <a:off x="5257800" y="3516561"/>
            <a:ext cx="3636842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914400">
              <a:lnSpc>
                <a:spcPct val="120000"/>
              </a:lnSpc>
              <a:buClr>
                <a:schemeClr val="tx1"/>
              </a:buClr>
            </a:pPr>
            <a:r>
              <a:rPr lang="ru-R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в информационной системе "</a:t>
            </a:r>
            <a:r>
              <a:rPr lang="ru-RU" sz="16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Смартека</a:t>
            </a:r>
            <a:r>
              <a:rPr lang="ru-R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для дальнейшего тиражирования на всей территории Российской Федерации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702945" y="1516849"/>
            <a:ext cx="4455389" cy="16454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такси</a:t>
            </a:r>
          </a:p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Тревожная кнопка</a:t>
            </a:r>
          </a:p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к дому</a:t>
            </a:r>
          </a:p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третьего возраста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помощь детям от 0-3 лет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537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83101EAD-B792-4D4F-805C-440577F6CC50}"/>
              </a:ext>
            </a:extLst>
          </p:cNvPr>
          <p:cNvSpPr txBox="1">
            <a:spLocks/>
          </p:cNvSpPr>
          <p:nvPr/>
        </p:nvSpPr>
        <p:spPr>
          <a:xfrm>
            <a:off x="645795" y="1001814"/>
            <a:ext cx="8136255" cy="8373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17 СОНКО, в числе которых общественные организации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D6BC4241-EFA3-43AA-BB58-C9B7F2948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129994"/>
              </p:ext>
            </p:extLst>
          </p:nvPr>
        </p:nvGraphicFramePr>
        <p:xfrm>
          <a:off x="1038225" y="1859271"/>
          <a:ext cx="3533775" cy="236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4713922" y="1458151"/>
            <a:ext cx="4264978" cy="36958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реабилитация граждан, больных наркоманией, прошедших курс медицинской реабилитации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реабилитацию и социальную интеграцию инвалидов Ленинградской области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и развитие деятельности СОНКО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(реабилитация детей-инвалидов)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социального сиротства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06567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третьего возраста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ED2842-28A7-449B-A5AF-BD059087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78" y="865664"/>
            <a:ext cx="2443646" cy="23531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1131758" y="3498804"/>
            <a:ext cx="7338059" cy="12865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искусство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здоровый образ жизни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 компьютерные технологии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Культурно-досуговая деятельность -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73" y="821019"/>
            <a:ext cx="3834484" cy="239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12491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«Дорога к дому»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3947160" y="1362590"/>
            <a:ext cx="4922520" cy="29808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жилыми помещениями на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социальной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сопровождаемому проживанию,  в том числе оказание содействия в получение социальных услуг на дому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" y="859670"/>
            <a:ext cx="2674620" cy="176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637" y="2845556"/>
            <a:ext cx="2674620" cy="187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23-1</a:t>
            </a:r>
          </a:p>
        </p:txBody>
      </p:sp>
    </p:spTree>
    <p:extLst>
      <p:ext uri="{BB962C8B-B14F-4D97-AF65-F5344CB8AC3E}">
        <p14:creationId xmlns:p14="http://schemas.microsoft.com/office/powerpoint/2010/main" val="125397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2050" name="Picture 2" descr="Z:\Фото\Почетный семь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2" y="3352800"/>
            <a:ext cx="2305427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dkina.KSZN\Downloads\IMG-20210224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" y="849343"/>
            <a:ext cx="3966651" cy="23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dkina.KSZN\Downloads\IMG-20210224-WA0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5373909" y="849343"/>
            <a:ext cx="3550920" cy="23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Фото\Почетный семьи\4L8A4583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70" y="3352800"/>
            <a:ext cx="2422912" cy="16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Фото\Почетный семьи\4L8A5062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6" y="3352800"/>
            <a:ext cx="2182487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" y="1786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семейных ценностей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61324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888E6058-085A-475F-824D-7EE62E3B0D5F}"/>
              </a:ext>
            </a:extLst>
          </p:cNvPr>
          <p:cNvSpPr txBox="1">
            <a:spLocks/>
          </p:cNvSpPr>
          <p:nvPr/>
        </p:nvSpPr>
        <p:spPr>
          <a:xfrm>
            <a:off x="680085" y="245183"/>
            <a:ext cx="6939915" cy="25005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Учреждены единовременные выплаты: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и участникам Великой Отечественной войны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награжденным знаком «Жителю блокадного Ленинграда»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бывшим несовершеннолетним узникам фашизма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детям в период Великой Отечественной войны 1941-1945 годов –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вдовам (вдовцам) умерших инвалидов и участников  Великой Отечественной войны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8" name="Picture 3" descr="F:\К Коллегии\image-24-02-21-02-44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 b="19265"/>
          <a:stretch/>
        </p:blipFill>
        <p:spPr bwMode="auto">
          <a:xfrm>
            <a:off x="1910315" y="2899482"/>
            <a:ext cx="5323369" cy="21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F2A962-199F-4A65-B41A-DADB5C829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2860"/>
            <a:ext cx="1446217" cy="1727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0829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ллегия 2020\фото\Вручение юбилейной медали 75 Победы в В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" y="1129945"/>
            <a:ext cx="2498116" cy="1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оллегия 2020\фото\Вручение юбилейной медали 75 Победы в ВОВ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842221"/>
            <a:ext cx="2503959" cy="1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4098" name="Picture 2" descr="F:\К Коллегии\image-24-02-21-02-44-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95" y="1533804"/>
            <a:ext cx="2499890" cy="1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CF7D7067-7D44-4A3B-929C-2D18AD989F80}"/>
              </a:ext>
            </a:extLst>
          </p:cNvPr>
          <p:cNvSpPr txBox="1">
            <a:spLocks/>
          </p:cNvSpPr>
          <p:nvPr/>
        </p:nvSpPr>
        <p:spPr>
          <a:xfrm>
            <a:off x="702945" y="1018194"/>
            <a:ext cx="4451573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18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CF7D7067-7D44-4A3B-929C-2D18AD989F80}"/>
              </a:ext>
            </a:extLst>
          </p:cNvPr>
          <p:cNvSpPr txBox="1">
            <a:spLocks/>
          </p:cNvSpPr>
          <p:nvPr/>
        </p:nvSpPr>
        <p:spPr>
          <a:xfrm>
            <a:off x="733425" y="319666"/>
            <a:ext cx="5972175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направлена</a:t>
            </a: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97 481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жителю Ленинградской области на сумму более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516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A25C4E5-B127-4850-8BBF-DB1E9FECF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2860"/>
            <a:ext cx="1446217" cy="1727426"/>
          </a:xfrm>
          <a:prstGeom prst="rect">
            <a:avLst/>
          </a:prstGeom>
        </p:spPr>
      </p:pic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0153BE75-E5B7-4861-96B8-970F81B81DDC}"/>
              </a:ext>
            </a:extLst>
          </p:cNvPr>
          <p:cNvSpPr txBox="1">
            <a:spLocks/>
          </p:cNvSpPr>
          <p:nvPr/>
        </p:nvSpPr>
        <p:spPr>
          <a:xfrm>
            <a:off x="5807558" y="2313687"/>
            <a:ext cx="3313999" cy="21590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-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14 651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-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82 454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-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600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BFBD083-5980-4832-9190-05940BD2A5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15" y="3230841"/>
            <a:ext cx="2512452" cy="1666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510135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A98153F-3E72-40F0-8058-319B7764E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2068" flipV="1">
            <a:off x="6488780" y="1140709"/>
            <a:ext cx="1506879" cy="1016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297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893A52-B8CC-415F-8FCC-B0C35F591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26" y="3571929"/>
            <a:ext cx="2404449" cy="17406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DA12A4-4A2A-4DBC-9811-75C125569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33" y="3841010"/>
            <a:ext cx="2264531" cy="13245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CFB2AC2-728E-4D94-8AB5-2D3823407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32000" y="3284078"/>
            <a:ext cx="1016000" cy="1219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5127B17-3ED2-47C3-99DE-5BAAD0CE38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638" y="2504261"/>
            <a:ext cx="3567274" cy="23962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F2DE4A-B76B-4B8C-9DFD-1E3D58C19F77}"/>
              </a:ext>
            </a:extLst>
          </p:cNvPr>
          <p:cNvSpPr txBox="1"/>
          <p:nvPr/>
        </p:nvSpPr>
        <p:spPr>
          <a:xfrm>
            <a:off x="5950537" y="23715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B3948F-C6BF-477D-96F5-5FA338CEB114}"/>
              </a:ext>
            </a:extLst>
          </p:cNvPr>
          <p:cNvSpPr txBox="1"/>
          <p:nvPr/>
        </p:nvSpPr>
        <p:spPr>
          <a:xfrm>
            <a:off x="6627308" y="1670368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33,3%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B61DB20-7AB4-490B-AD94-1D7429C3B7D2}"/>
              </a:ext>
            </a:extLst>
          </p:cNvPr>
          <p:cNvSpPr txBox="1"/>
          <p:nvPr/>
        </p:nvSpPr>
        <p:spPr>
          <a:xfrm>
            <a:off x="7965595" y="237252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AE61EB-83F1-4AAA-AB37-63F6C4B816E1}"/>
              </a:ext>
            </a:extLst>
          </p:cNvPr>
          <p:cNvSpPr txBox="1"/>
          <p:nvPr/>
        </p:nvSpPr>
        <p:spPr>
          <a:xfrm>
            <a:off x="5740081" y="2062696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971B0C-AEE2-4BD2-984F-CBE71ECC05D4}"/>
              </a:ext>
            </a:extLst>
          </p:cNvPr>
          <p:cNvSpPr txBox="1"/>
          <p:nvPr/>
        </p:nvSpPr>
        <p:spPr>
          <a:xfrm>
            <a:off x="7677609" y="2070478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9B35D06-072F-45FB-A7AF-A6CEA1D0BB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4376153" y="2225238"/>
            <a:ext cx="905001" cy="9716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98153F-3E72-40F0-8058-319B7764E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2068" flipV="1">
            <a:off x="1681830" y="1147059"/>
            <a:ext cx="1506879" cy="10167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F2DE4A-B76B-4B8C-9DFD-1E3D58C19F77}"/>
              </a:ext>
            </a:extLst>
          </p:cNvPr>
          <p:cNvSpPr txBox="1"/>
          <p:nvPr/>
        </p:nvSpPr>
        <p:spPr>
          <a:xfrm>
            <a:off x="1143587" y="237788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B3948F-C6BF-477D-96F5-5FA338CEB114}"/>
              </a:ext>
            </a:extLst>
          </p:cNvPr>
          <p:cNvSpPr txBox="1"/>
          <p:nvPr/>
        </p:nvSpPr>
        <p:spPr>
          <a:xfrm>
            <a:off x="1820358" y="1676718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81,5%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61DB20-7AB4-490B-AD94-1D7429C3B7D2}"/>
              </a:ext>
            </a:extLst>
          </p:cNvPr>
          <p:cNvSpPr txBox="1"/>
          <p:nvPr/>
        </p:nvSpPr>
        <p:spPr>
          <a:xfrm>
            <a:off x="3158645" y="237887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AE61EB-83F1-4AAA-AB37-63F6C4B816E1}"/>
              </a:ext>
            </a:extLst>
          </p:cNvPr>
          <p:cNvSpPr txBox="1"/>
          <p:nvPr/>
        </p:nvSpPr>
        <p:spPr>
          <a:xfrm>
            <a:off x="933131" y="2069046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B971B0C-AEE2-4BD2-984F-CBE71ECC05D4}"/>
              </a:ext>
            </a:extLst>
          </p:cNvPr>
          <p:cNvSpPr txBox="1"/>
          <p:nvPr/>
        </p:nvSpPr>
        <p:spPr>
          <a:xfrm>
            <a:off x="2870659" y="2076828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15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быстрого доведения помощи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7566" b="29092"/>
          <a:stretch/>
        </p:blipFill>
        <p:spPr bwMode="auto">
          <a:xfrm>
            <a:off x="2380716" y="4050221"/>
            <a:ext cx="1221500" cy="10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7720" r="20107" b="29692"/>
          <a:stretch/>
        </p:blipFill>
        <p:spPr bwMode="auto">
          <a:xfrm>
            <a:off x="4084097" y="4055476"/>
            <a:ext cx="1189800" cy="98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24783" r="19585" b="12718"/>
          <a:stretch/>
        </p:blipFill>
        <p:spPr bwMode="auto">
          <a:xfrm>
            <a:off x="733296" y="4065792"/>
            <a:ext cx="1430655" cy="102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0194" y="4043226"/>
            <a:ext cx="1071806" cy="10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G:\домашний комп\Коллегия заготовки\ЦСЗН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0" y="960353"/>
            <a:ext cx="745453" cy="13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49" y="4101650"/>
            <a:ext cx="1644495" cy="96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ov_pryakhina\Downloads\IMG-20210225-WA002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7"/>
          <a:stretch/>
        </p:blipFill>
        <p:spPr bwMode="auto">
          <a:xfrm>
            <a:off x="942846" y="983386"/>
            <a:ext cx="2258170" cy="13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v_pryakhina\Downloads\IMG-20210225-WA00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47" y="983386"/>
            <a:ext cx="2471906" cy="13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v_pryakhina\Downloads\IMG-20210225-WA00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6" y="255016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v_pryakhina\Downloads\IMG-20210225-WA00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55016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v_pryakhina\Downloads\IMG-20210225-WA002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9" y="255016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v_pryakhina\Downloads\IMG-20210225-WA003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4"/>
          <a:stretch/>
        </p:blipFill>
        <p:spPr bwMode="auto">
          <a:xfrm>
            <a:off x="6780583" y="960353"/>
            <a:ext cx="2227137" cy="14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ov_pryakhina\Downloads\IMG-20210225-WA003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31112"/>
          <a:stretch/>
        </p:blipFill>
        <p:spPr bwMode="auto">
          <a:xfrm>
            <a:off x="6434033" y="2550160"/>
            <a:ext cx="25473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84339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84BC1A7-1ACD-486B-9D8F-174B985A06FA}"/>
              </a:ext>
            </a:extLst>
          </p:cNvPr>
          <p:cNvSpPr txBox="1">
            <a:spLocks/>
          </p:cNvSpPr>
          <p:nvPr/>
        </p:nvSpPr>
        <p:spPr>
          <a:xfrm>
            <a:off x="1308312" y="807570"/>
            <a:ext cx="7061199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нормативные правовые акты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предоставления госуслуг: 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перечень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предоставляемых гражданами;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перечень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межведомственных запросов; 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доходах; 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отсутствие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доходов;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предоставлении услуг с учетом типовых отказов;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с возможностью декларировать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2173370" y="4031751"/>
            <a:ext cx="5331082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приоритетных государственных услуг социальной защиты населения в цифровой контур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государственное управление»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CB4707-F25C-47AD-B8AF-A1B41ACBCC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45" y="1819412"/>
            <a:ext cx="586083" cy="450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696059-3E81-4C75-90E7-D5795134AA9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69" y="2233977"/>
            <a:ext cx="586083" cy="450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BD615FE-AAE4-4E39-9865-840871E7BB2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33" y="2636020"/>
            <a:ext cx="586083" cy="4505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031E96D-B236-4D1A-8207-8B888CF9390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53736" y="3061562"/>
            <a:ext cx="648148" cy="4505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43DB34D-1939-400E-BBBD-5D4840BE92E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33" y="3476127"/>
            <a:ext cx="586083" cy="4505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87DA9D-7B50-44A6-AEA4-EC52B683FEEA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4769" y="1399892"/>
            <a:ext cx="648148" cy="4505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334581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DA7EAC-F4CC-4926-A851-24A6158A7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55"/>
          <a:stretch/>
        </p:blipFill>
        <p:spPr>
          <a:xfrm>
            <a:off x="4756458" y="1328561"/>
            <a:ext cx="4244584" cy="1079868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4664188" y="2242506"/>
            <a:ext cx="4244584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«Рождение ребенка»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«Установление инвалидности»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«Наступление пенсионного возраста»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 имеет 100% наполнения сведений по 27 локальным мерам социальной защиты в общероссийском рейтинге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4753882" y="810085"/>
            <a:ext cx="4059677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 Аналитика.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данные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7AA2299-B5E1-4946-B73B-1EDBE93C2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8" y="1868495"/>
            <a:ext cx="3802482" cy="2154576"/>
          </a:xfrm>
          <a:prstGeom prst="rect">
            <a:avLst/>
          </a:prstGeom>
        </p:spPr>
      </p:pic>
      <p:sp>
        <p:nvSpPr>
          <p:cNvPr id="28" name="Объект 3">
            <a:extLst>
              <a:ext uri="{FF2B5EF4-FFF2-40B4-BE49-F238E27FC236}">
                <a16:creationId xmlns="" xmlns:a16="http://schemas.microsoft.com/office/drawing/2014/main" id="{3B06E035-8932-4CF0-9CD2-32A899C8420A}"/>
              </a:ext>
            </a:extLst>
          </p:cNvPr>
          <p:cNvSpPr txBox="1">
            <a:spLocks/>
          </p:cNvSpPr>
          <p:nvPr/>
        </p:nvSpPr>
        <p:spPr>
          <a:xfrm>
            <a:off x="699208" y="1208572"/>
            <a:ext cx="3872792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 smtClean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</a:t>
            </a:r>
            <a:r>
              <a:rPr lang="en-US" sz="1600" b="1" dirty="0" smtClean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"Соцзащита</a:t>
            </a:r>
            <a:r>
              <a:rPr lang="ru-RU" sz="1600" b="1" dirty="0" smtClean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28-1</a:t>
            </a:r>
          </a:p>
        </p:txBody>
      </p:sp>
    </p:spTree>
    <p:extLst>
      <p:ext uri="{BB962C8B-B14F-4D97-AF65-F5344CB8AC3E}">
        <p14:creationId xmlns:p14="http://schemas.microsoft.com/office/powerpoint/2010/main" val="290207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785564" y="887272"/>
            <a:ext cx="7572869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24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ПУВ ЕГИССО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взаимодействия с гражданами посредством Единого портала государственных и муниципальных услуг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с государственными органами и организациями в электронном виде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гражданами заявлений и документов в электронном виде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DD0E113F-7F01-43CC-B361-9122E85B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8AF41D-0E8C-4839-A7A4-A8ACD7DE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39" y="3110734"/>
            <a:ext cx="1858581" cy="18956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65DE5F-E2EE-4333-9690-ACB43486A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611" y="2799191"/>
            <a:ext cx="2518689" cy="2518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984411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678413" y="993296"/>
            <a:ext cx="4455561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перевода в электронный формат массовых социально значимых государственных услуг: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электронном виде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Беззаявительный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предоставления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назначение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подтверждающие наличие прав на получение мер социальной поддержки, в электронном виде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данных льготных категорий граждан</a:t>
            </a:r>
          </a:p>
        </p:txBody>
      </p:sp>
      <p:pic>
        <p:nvPicPr>
          <p:cNvPr id="2050" name="Picture 2" descr="C:\Users\ov_pryakhina\Downloads\privileg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2" t="4445" b="22592"/>
          <a:stretch/>
        </p:blipFill>
        <p:spPr bwMode="auto">
          <a:xfrm>
            <a:off x="5395690" y="2125507"/>
            <a:ext cx="1731798" cy="27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v_pryakhina\Downloads\business-process-innovation-and-finance-line-icons_116137-2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56115" r="35444" b="6475"/>
          <a:stretch/>
        </p:blipFill>
        <p:spPr bwMode="auto">
          <a:xfrm>
            <a:off x="7780952" y="4147602"/>
            <a:ext cx="838200" cy="7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云, 数据库自由图标的Themeisl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20" y="2125507"/>
            <a:ext cx="869062" cy="8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домашний комп\Коллегия заготовки\egisso-kak-rabota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4286" r="19746" b="75333"/>
          <a:stretch/>
        </p:blipFill>
        <p:spPr bwMode="auto">
          <a:xfrm>
            <a:off x="5570901" y="943746"/>
            <a:ext cx="2924426" cy="8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ov_pryakhina\Downloads\Reload-Green-Cycle-Yellow-Refresh-Arrows-15468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5257">
            <a:off x="6895041" y="1821111"/>
            <a:ext cx="844469" cy="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ov_pryakhina\Downloads\business-process-innovation-and-finance-line-icons_116137-2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6" t="56115" r="8682" b="6475"/>
          <a:stretch/>
        </p:blipFill>
        <p:spPr bwMode="auto">
          <a:xfrm>
            <a:off x="7742081" y="3098454"/>
            <a:ext cx="838201" cy="7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29-1</a:t>
            </a:r>
          </a:p>
        </p:txBody>
      </p:sp>
    </p:spTree>
    <p:extLst>
      <p:ext uri="{BB962C8B-B14F-4D97-AF65-F5344CB8AC3E}">
        <p14:creationId xmlns:p14="http://schemas.microsoft.com/office/powerpoint/2010/main" val="330514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4\Desktop\ПОДЛОЖ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2945" y="803869"/>
            <a:ext cx="8189407" cy="420021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70C0"/>
                </a:solidFill>
              </a:rPr>
              <a:t/>
            </a:r>
            <a:br>
              <a:rPr lang="ru-RU" sz="5400" b="1" dirty="0">
                <a:solidFill>
                  <a:srgbClr val="0070C0"/>
                </a:solidFill>
              </a:rPr>
            </a:br>
            <a:r>
              <a:rPr lang="ru-RU" sz="5400" b="1" dirty="0">
                <a:solidFill>
                  <a:srgbClr val="0070C0"/>
                </a:solidFill>
              </a:rPr>
              <a:t/>
            </a:r>
            <a:br>
              <a:rPr lang="ru-RU" sz="5400" b="1" dirty="0">
                <a:solidFill>
                  <a:srgbClr val="0070C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48256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086" y="0"/>
            <a:ext cx="4230914" cy="1188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поколение</a:t>
            </a:r>
            <a:endParaRPr lang="ru-RU" sz="3000" b="1" dirty="0"/>
          </a:p>
        </p:txBody>
      </p:sp>
      <p:sp>
        <p:nvSpPr>
          <p:cNvPr id="4" name="AutoShape 4" descr="ÐÐ°ÑÑÐ¸Ð½ÐºÐ¸ Ð¿Ð¾ Ð·Ð°Ð¿ÑÐ¾ÑÑ Ñ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FAAB4C-903D-4C22-9E58-B50DB6530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70834" y="1646776"/>
            <a:ext cx="1016000" cy="121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A4D3905-3D9C-4341-8F5F-AB4DDD8B6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363" y="1646776"/>
            <a:ext cx="2264531" cy="132453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629F710-C9D5-4A63-A5DF-CC162C934EB8}"/>
              </a:ext>
            </a:extLst>
          </p:cNvPr>
          <p:cNvSpPr txBox="1">
            <a:spLocks/>
          </p:cNvSpPr>
          <p:nvPr/>
        </p:nvSpPr>
        <p:spPr>
          <a:xfrm>
            <a:off x="648000" y="0"/>
            <a:ext cx="4230914" cy="1186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семей при рождении детей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0C546143-0953-4BFD-994C-01FC34EBD10B}"/>
              </a:ext>
            </a:extLst>
          </p:cNvPr>
          <p:cNvSpPr txBox="1">
            <a:spLocks/>
          </p:cNvSpPr>
          <p:nvPr/>
        </p:nvSpPr>
        <p:spPr>
          <a:xfrm>
            <a:off x="702945" y="3114683"/>
            <a:ext cx="4067175" cy="20665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при рождении детей</a:t>
            </a:r>
          </a:p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информационно-коммуникационной кампании по реализации вспомогательных репродуктивных технологий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xmlns="" id="{209F8C38-B26C-489F-8789-A23F50F46A4B}"/>
              </a:ext>
            </a:extLst>
          </p:cNvPr>
          <p:cNvSpPr txBox="1">
            <a:spLocks/>
          </p:cNvSpPr>
          <p:nvPr/>
        </p:nvSpPr>
        <p:spPr>
          <a:xfrm>
            <a:off x="4951096" y="3114683"/>
            <a:ext cx="4154804" cy="20665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значений показателей </a:t>
            </a:r>
          </a:p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созданию Системы долговременного ухода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5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ADF50D-CC65-430E-87E6-F607465E0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9" y="3201624"/>
            <a:ext cx="2833193" cy="20042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B6041A0C-30B9-4072-8B8A-DDB5042D645E}"/>
              </a:ext>
            </a:extLst>
          </p:cNvPr>
          <p:cNvSpPr txBox="1">
            <a:spLocks/>
          </p:cNvSpPr>
          <p:nvPr/>
        </p:nvSpPr>
        <p:spPr>
          <a:xfrm>
            <a:off x="4676776" y="3412796"/>
            <a:ext cx="4314824" cy="20665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социальной поддержки для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семей с детьми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прямых выплат для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30,5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семей с детьми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F410CC2F-8373-4A57-8991-93E475B26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3336"/>
              </p:ext>
            </p:extLst>
          </p:nvPr>
        </p:nvGraphicFramePr>
        <p:xfrm>
          <a:off x="5082283" y="1086732"/>
          <a:ext cx="378250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73B38-988E-4920-8527-E84B55FCF36D}"/>
              </a:ext>
            </a:extLst>
          </p:cNvPr>
          <p:cNvSpPr txBox="1"/>
          <p:nvPr/>
        </p:nvSpPr>
        <p:spPr>
          <a:xfrm flipH="1">
            <a:off x="5102179" y="2185968"/>
            <a:ext cx="8565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млрд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42B4E1-DC7E-4B34-9E5D-01C3B1C3BA89}"/>
              </a:ext>
            </a:extLst>
          </p:cNvPr>
          <p:cNvSpPr txBox="1"/>
          <p:nvPr/>
        </p:nvSpPr>
        <p:spPr>
          <a:xfrm flipH="1">
            <a:off x="6659384" y="2185968"/>
            <a:ext cx="8565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 рублей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BC9966-5CBF-4F53-91F3-A9E642024CEA}"/>
              </a:ext>
            </a:extLst>
          </p:cNvPr>
          <p:cNvSpPr txBox="1"/>
          <p:nvPr/>
        </p:nvSpPr>
        <p:spPr>
          <a:xfrm flipH="1">
            <a:off x="7966944" y="2185967"/>
            <a:ext cx="8565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 рублей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6CEACF53-7360-467F-82D1-083ABD8DF59A}"/>
              </a:ext>
            </a:extLst>
          </p:cNvPr>
          <p:cNvSpPr txBox="1">
            <a:spLocks/>
          </p:cNvSpPr>
          <p:nvPr/>
        </p:nvSpPr>
        <p:spPr>
          <a:xfrm>
            <a:off x="5296586" y="908688"/>
            <a:ext cx="3414860" cy="4847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из областного бюджета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6146" name="Picture 2" descr="C:\Users\rodkina.KSZN\Desktop\bef8ba4213d064a1e3a0a8d2a1521d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" y="843330"/>
            <a:ext cx="3870426" cy="24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4816997" y="3009074"/>
            <a:ext cx="11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6440057" y="3009074"/>
            <a:ext cx="11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E94848-73DC-441A-875D-66F43C8035B8}"/>
              </a:ext>
            </a:extLst>
          </p:cNvPr>
          <p:cNvSpPr txBox="1"/>
          <p:nvPr/>
        </p:nvSpPr>
        <p:spPr>
          <a:xfrm flipH="1">
            <a:off x="8002157" y="3016694"/>
            <a:ext cx="11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42285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E27CE553-5971-4CEF-BB84-D07E781D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45" y="1027055"/>
            <a:ext cx="4306922" cy="17580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ЕДВ до достижения ребенком 3-х лет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Материнский капитал, предоставляемый семьям со среднедушевым доходом, не превышающим СД (31900 руб. в 2020)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3C046F5B-EBD4-4491-AA35-7378A4A68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653285"/>
              </p:ext>
            </p:extLst>
          </p:nvPr>
        </p:nvGraphicFramePr>
        <p:xfrm>
          <a:off x="701410" y="2618185"/>
          <a:ext cx="4011261" cy="239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CF2EBB-4835-4D3E-A2E1-FA42F2CC614A}"/>
              </a:ext>
            </a:extLst>
          </p:cNvPr>
          <p:cNvSpPr txBox="1"/>
          <p:nvPr/>
        </p:nvSpPr>
        <p:spPr>
          <a:xfrm flipH="1">
            <a:off x="1213793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6DC88C-A1E2-460E-9F3D-CBA69BB88B7A}"/>
              </a:ext>
            </a:extLst>
          </p:cNvPr>
          <p:cNvSpPr txBox="1"/>
          <p:nvPr/>
        </p:nvSpPr>
        <p:spPr>
          <a:xfrm flipH="1">
            <a:off x="1941503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15D3AB-8CD0-4FF2-B579-B4A6501E00C0}"/>
              </a:ext>
            </a:extLst>
          </p:cNvPr>
          <p:cNvSpPr txBox="1"/>
          <p:nvPr/>
        </p:nvSpPr>
        <p:spPr>
          <a:xfrm flipH="1">
            <a:off x="2712323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23D8C48-41AD-4C4C-A0DC-1F6B5ADB1DEB}"/>
              </a:ext>
            </a:extLst>
          </p:cNvPr>
          <p:cNvSpPr txBox="1"/>
          <p:nvPr/>
        </p:nvSpPr>
        <p:spPr>
          <a:xfrm flipH="1">
            <a:off x="3504095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25,2%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поддержки, направленные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улучшение демографической ситуации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5FF99C3D-1EE5-45C2-BC40-E3FFC6DA794B}"/>
              </a:ext>
            </a:extLst>
          </p:cNvPr>
          <p:cNvSpPr txBox="1">
            <a:spLocks/>
          </p:cNvSpPr>
          <p:nvPr/>
        </p:nvSpPr>
        <p:spPr>
          <a:xfrm>
            <a:off x="4977765" y="1010169"/>
            <a:ext cx="3902639" cy="3030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руб. на ребенка, не имеющего возможности посещать детский сад в связи с отсутствием мест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1 209 детей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4 296 детей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8D0A14-F128-4A28-A11B-776A195E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4197">
            <a:off x="3239742" y="3303867"/>
            <a:ext cx="2209078" cy="16727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0806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E27CE553-5971-4CEF-BB84-D07E781D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5" y="1378197"/>
            <a:ext cx="4306922" cy="30301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до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на ребенка-инвалида с третьей степенью ограничения здоровья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ребенка-инвалида со второй степенью ограничения здоровья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100 000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семьям, чьи дети страдают врожденным буллезным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эпидермолизом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76F2E5-442B-4DC5-902D-301935C2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92" y="1378197"/>
            <a:ext cx="4513083" cy="3014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для семей,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воспитываются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инвалидностью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9078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E27CE553-5971-4CEF-BB84-D07E781D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157" y="1253717"/>
            <a:ext cx="4790446" cy="1888823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32 978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66 965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беременным женщинам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18 978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возрасте до 3-х лет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9626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 на полноценное питание.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27 683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32 862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трех до семи лет включительно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32 052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малоимущим семьям и малоимущим одиноко проживающим гражданам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E8A23AF0-6629-4FEB-9876-8AC154A0E5EC}"/>
              </a:ext>
            </a:extLst>
          </p:cNvPr>
          <p:cNvSpPr txBox="1">
            <a:spLocks/>
          </p:cNvSpPr>
          <p:nvPr/>
        </p:nvSpPr>
        <p:spPr>
          <a:xfrm>
            <a:off x="123275" y="3047290"/>
            <a:ext cx="2853238" cy="1888823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ru-RU" dirty="0">
              <a:solidFill>
                <a:srgbClr val="1B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EA2431-9A49-4A38-B5AE-F9F271C79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18" y="1733092"/>
            <a:ext cx="2677448" cy="2897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113347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поддержки,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направленные на повышение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28777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помощь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социального контракта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7C72ACF8-9FCF-46AD-B821-F0C1E88D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1303020"/>
            <a:ext cx="7962900" cy="1810068"/>
          </a:xfrm>
        </p:spPr>
        <p:txBody>
          <a:bodyPr>
            <a:noAutofit/>
          </a:bodyPr>
          <a:lstStyle/>
          <a:p>
            <a:pPr marL="0" indent="40500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20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 расширять практику социального контракта, направленного на повышение доходов и качества жизни длят каждой нуждающейся семьи. В рамках контракта государство будет предоставлять гражданам регулярные выплаты, помощь по переобучению и повышению квалификации, содействие в трудоустройстве или открытии небольшого собственного дела.»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337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6068</TotalTime>
  <Words>1369</Words>
  <Application>Microsoft Office PowerPoint</Application>
  <PresentationFormat>Экран (16:9)</PresentationFormat>
  <Paragraphs>328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Социальная поддержка граждан в Ленинградской области</vt:lpstr>
      <vt:lpstr>Старшее поколение</vt:lpstr>
      <vt:lpstr>Повышение эффективности социальной защиты</vt:lpstr>
      <vt:lpstr>Меры социальной поддержки, направленные  на улучшение демографической ситуации</vt:lpstr>
      <vt:lpstr>Меры социальной поддержки для семей, в которых воспитываются дети с инвалидностью</vt:lpstr>
      <vt:lpstr>Меры социальной поддержки,  направленные на повышение  доходов населения</vt:lpstr>
      <vt:lpstr>Государственная социальная помощь  на основании социального контракта</vt:lpstr>
      <vt:lpstr>Государственная социальная помощь  на основании социального контракта</vt:lpstr>
      <vt:lpstr>Новые подходы в предоставлении  социального контракта</vt:lpstr>
      <vt:lpstr>Исполнены поручения  Губернатора Ленинградской области</vt:lpstr>
      <vt:lpstr>Земельный капитал  в Ленинградской области</vt:lpstr>
      <vt:lpstr>Меры социальной поддержки  по COVID - 19</vt:lpstr>
      <vt:lpstr>Меры социальной поддержки  по COVID - 19</vt:lpstr>
      <vt:lpstr>Презентация PowerPoint</vt:lpstr>
      <vt:lpstr>Презентация PowerPoint</vt:lpstr>
      <vt:lpstr>Презентация PowerPoint</vt:lpstr>
      <vt:lpstr>Презентация PowerPoint</vt:lpstr>
      <vt:lpstr>Ремонтные работы в учреждениях социального обслуживания</vt:lpstr>
      <vt:lpstr>Совершенствование нормативной правовой базы социального обслуживания</vt:lpstr>
      <vt:lpstr>Государственные учреждения  социального обслуживания</vt:lpstr>
      <vt:lpstr>Наиболее востребованные услуги</vt:lpstr>
      <vt:lpstr>Социально ориентированные  некоммерческие организации</vt:lpstr>
      <vt:lpstr>Университет третьего возраста</vt:lpstr>
      <vt:lpstr>Социальный проект «Дорога к дому»</vt:lpstr>
      <vt:lpstr>Пропаганда семейных ценностей</vt:lpstr>
      <vt:lpstr>Презентация PowerPoint</vt:lpstr>
      <vt:lpstr>Презентация PowerPoint</vt:lpstr>
      <vt:lpstr>Механизм быстрого доведения помощи для каждого</vt:lpstr>
      <vt:lpstr>Цифровая трансформация  социально значимых госуслуг</vt:lpstr>
      <vt:lpstr>Цифровая трансформация  социально значимых госуслуг</vt:lpstr>
      <vt:lpstr>Цифровая трансформация  социально значимых госуслуг</vt:lpstr>
      <vt:lpstr>Цифровая трансформация  социально значимых госуслуг</vt:lpstr>
      <vt:lpstr>     Благодарю за внимание!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«Область равных возможностей»</dc:title>
  <dc:creator>Петров Олег Юрьевич</dc:creator>
  <cp:lastModifiedBy>Ольга Владимировна Пряхина</cp:lastModifiedBy>
  <cp:revision>720</cp:revision>
  <cp:lastPrinted>2021-02-26T06:06:27Z</cp:lastPrinted>
  <dcterms:created xsi:type="dcterms:W3CDTF">2017-09-05T10:42:50Z</dcterms:created>
  <dcterms:modified xsi:type="dcterms:W3CDTF">2021-03-12T14:11:26Z</dcterms:modified>
</cp:coreProperties>
</file>