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handoutMasterIdLst>
    <p:handoutMasterId r:id="rId39"/>
  </p:handoutMasterIdLst>
  <p:sldIdLst>
    <p:sldId id="426" r:id="rId2"/>
    <p:sldId id="400" r:id="rId3"/>
    <p:sldId id="402" r:id="rId4"/>
    <p:sldId id="403" r:id="rId5"/>
    <p:sldId id="404" r:id="rId6"/>
    <p:sldId id="444" r:id="rId7"/>
    <p:sldId id="348" r:id="rId8"/>
    <p:sldId id="443" r:id="rId9"/>
    <p:sldId id="445" r:id="rId10"/>
    <p:sldId id="352" r:id="rId11"/>
    <p:sldId id="406" r:id="rId12"/>
    <p:sldId id="349" r:id="rId13"/>
    <p:sldId id="359" r:id="rId14"/>
    <p:sldId id="430" r:id="rId15"/>
    <p:sldId id="408" r:id="rId16"/>
    <p:sldId id="365" r:id="rId17"/>
    <p:sldId id="442" r:id="rId18"/>
    <p:sldId id="431" r:id="rId19"/>
    <p:sldId id="411" r:id="rId20"/>
    <p:sldId id="427" r:id="rId21"/>
    <p:sldId id="428" r:id="rId22"/>
    <p:sldId id="413" r:id="rId23"/>
    <p:sldId id="396" r:id="rId24"/>
    <p:sldId id="439" r:id="rId25"/>
    <p:sldId id="433" r:id="rId26"/>
    <p:sldId id="441" r:id="rId27"/>
    <p:sldId id="414" r:id="rId28"/>
    <p:sldId id="434" r:id="rId29"/>
    <p:sldId id="415" r:id="rId30"/>
    <p:sldId id="364" r:id="rId31"/>
    <p:sldId id="446" r:id="rId32"/>
    <p:sldId id="419" r:id="rId33"/>
    <p:sldId id="420" r:id="rId34"/>
    <p:sldId id="429" r:id="rId35"/>
    <p:sldId id="447" r:id="rId36"/>
    <p:sldId id="387" r:id="rId37"/>
  </p:sldIdLst>
  <p:sldSz cx="9144000" cy="5143500" type="screen16x9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3F8CB8C3-4673-4C39-8759-80F066DA6BB4}">
          <p14:sldIdLst>
            <p14:sldId id="426"/>
            <p14:sldId id="400"/>
            <p14:sldId id="402"/>
            <p14:sldId id="403"/>
            <p14:sldId id="404"/>
            <p14:sldId id="444"/>
            <p14:sldId id="348"/>
            <p14:sldId id="443"/>
            <p14:sldId id="445"/>
            <p14:sldId id="352"/>
            <p14:sldId id="406"/>
            <p14:sldId id="349"/>
            <p14:sldId id="359"/>
            <p14:sldId id="430"/>
            <p14:sldId id="408"/>
            <p14:sldId id="365"/>
            <p14:sldId id="442"/>
            <p14:sldId id="431"/>
            <p14:sldId id="411"/>
            <p14:sldId id="427"/>
            <p14:sldId id="428"/>
            <p14:sldId id="413"/>
            <p14:sldId id="396"/>
            <p14:sldId id="439"/>
            <p14:sldId id="433"/>
            <p14:sldId id="441"/>
            <p14:sldId id="414"/>
            <p14:sldId id="434"/>
            <p14:sldId id="415"/>
            <p14:sldId id="364"/>
            <p14:sldId id="446"/>
            <p14:sldId id="419"/>
            <p14:sldId id="420"/>
            <p14:sldId id="429"/>
            <p14:sldId id="447"/>
            <p14:sldId id="387"/>
          </p14:sldIdLst>
        </p14:section>
        <p14:section name="Раздел без заголовка" id="{0EB64A5A-7764-42C9-A379-3F897D72B81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4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B4EC"/>
    <a:srgbClr val="FDC3E1"/>
    <a:srgbClr val="47CFFF"/>
    <a:srgbClr val="FB9037"/>
    <a:srgbClr val="29F729"/>
    <a:srgbClr val="66CC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05" autoAdjust="0"/>
    <p:restoredTop sz="92806" autoAdjust="0"/>
  </p:normalViewPr>
  <p:slideViewPr>
    <p:cSldViewPr snapToGrid="0">
      <p:cViewPr>
        <p:scale>
          <a:sx n="118" d="100"/>
          <a:sy n="118" d="100"/>
        </p:scale>
        <p:origin x="1026" y="408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-3354" y="-102"/>
      </p:cViewPr>
      <p:guideLst>
        <p:guide orient="horz" pos="3134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774597027520277"/>
          <c:y val="0.2807465219940421"/>
          <c:w val="0.79445328354574229"/>
          <c:h val="0.5428869097586338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млрд. руб.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4516768081627673E-2"/>
                  <c:y val="-5.03881874218387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ADB-4E29-9527-CF55459B1876}"/>
                </c:ext>
              </c:extLst>
            </c:dLbl>
            <c:dLbl>
              <c:idx val="1"/>
              <c:layout>
                <c:manualLayout>
                  <c:x val="1.8145960102034592E-2"/>
                  <c:y val="-8.06210998749421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ADB-4E29-9527-CF55459B18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2017 год </c:v>
                </c:pt>
                <c:pt idx="1">
                  <c:v>2018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15.8</c:v>
                </c:pt>
                <c:pt idx="1">
                  <c:v>16.5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ADB-4E29-9527-CF55459B187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2017 год </c:v>
                </c:pt>
                <c:pt idx="1">
                  <c:v>2018 год</c:v>
                </c:pt>
              </c:strCache>
            </c:strRef>
          </c:cat>
          <c:val>
            <c:numRef>
              <c:f>Лист1!$C$2:$C$3</c:f>
            </c:numRef>
          </c:val>
          <c:extLst>
            <c:ext xmlns:c16="http://schemas.microsoft.com/office/drawing/2014/chart" uri="{C3380CC4-5D6E-409C-BE32-E72D297353CC}">
              <c16:uniqueId val="{00000003-2ADB-4E29-9527-CF55459B187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2017 год </c:v>
                </c:pt>
                <c:pt idx="1">
                  <c:v>2018 год</c:v>
                </c:pt>
              </c:strCache>
            </c:strRef>
          </c:cat>
          <c:val>
            <c:numRef>
              <c:f>Лист1!$D$2:$D$3</c:f>
            </c:numRef>
          </c:val>
          <c:extLst>
            <c:ext xmlns:c16="http://schemas.microsoft.com/office/drawing/2014/chart" uri="{C3380CC4-5D6E-409C-BE32-E72D297353CC}">
              <c16:uniqueId val="{00000004-2ADB-4E29-9527-CF55459B18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6733952"/>
        <c:axId val="101814208"/>
        <c:axId val="0"/>
      </c:bar3DChart>
      <c:catAx>
        <c:axId val="1567339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01814208"/>
        <c:crosses val="autoZero"/>
        <c:auto val="1"/>
        <c:lblAlgn val="ctr"/>
        <c:lblOffset val="100"/>
        <c:noMultiLvlLbl val="0"/>
      </c:catAx>
      <c:valAx>
        <c:axId val="1018142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67339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826066458108416"/>
          <c:y val="6.7881399766564654E-2"/>
          <c:w val="0.83484278223419939"/>
          <c:h val="0.8192335344164333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 (детей)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9776194803783852E-2"/>
                  <c:y val="-4.33451660327483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BE8B-4EC6-A3EC-FCA1483E9793}"/>
                </c:ext>
              </c:extLst>
            </c:dLbl>
            <c:dLbl>
              <c:idx val="1"/>
              <c:layout>
                <c:manualLayout>
                  <c:x val="1.5212457541372139E-2"/>
                  <c:y val="-2.52846801857698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E8B-4EC6-A3EC-FCA1483E9793}"/>
                </c:ext>
              </c:extLst>
            </c:dLbl>
            <c:dLbl>
              <c:idx val="2"/>
              <c:layout>
                <c:manualLayout>
                  <c:x val="1.5212457541372194E-2"/>
                  <c:y val="-2.52846801857698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BE8B-4EC6-A3EC-FCA1483E9793}"/>
                </c:ext>
              </c:extLst>
            </c:dLbl>
            <c:dLbl>
              <c:idx val="3"/>
              <c:layout>
                <c:manualLayout>
                  <c:x val="2.0689656295935568E-2"/>
                  <c:y val="-4.52812620891164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E8B-4EC6-A3EC-FCA1483E97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5868</c:v>
                </c:pt>
                <c:pt idx="1">
                  <c:v>8583</c:v>
                </c:pt>
                <c:pt idx="2">
                  <c:v>9435</c:v>
                </c:pt>
                <c:pt idx="3">
                  <c:v>9656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E8B-4EC6-A3EC-FCA1483E97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7088256"/>
        <c:axId val="39105600"/>
        <c:axId val="0"/>
      </c:bar3DChart>
      <c:catAx>
        <c:axId val="1570882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9105600"/>
        <c:crosses val="autoZero"/>
        <c:auto val="1"/>
        <c:lblAlgn val="ctr"/>
        <c:lblOffset val="100"/>
        <c:noMultiLvlLbl val="0"/>
      </c:catAx>
      <c:valAx>
        <c:axId val="391056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70882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557309515825174"/>
          <c:y val="6.7881399766564654E-2"/>
          <c:w val="0.81753031034191337"/>
          <c:h val="0.7101061519097319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 (детей)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1.9776194803783852E-2"/>
                  <c:y val="-4.33451660327483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B6E1-4FDD-A4D6-FAFF4F00F806}"/>
                </c:ext>
              </c:extLst>
            </c:dLbl>
            <c:dLbl>
              <c:idx val="1"/>
              <c:layout>
                <c:manualLayout>
                  <c:x val="1.5212457541372139E-2"/>
                  <c:y val="-2.52846801857698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6E1-4FDD-A4D6-FAFF4F00F806}"/>
                </c:ext>
              </c:extLst>
            </c:dLbl>
            <c:dLbl>
              <c:idx val="2"/>
              <c:layout>
                <c:manualLayout>
                  <c:x val="1.5212457541372194E-2"/>
                  <c:y val="-2.52846801857698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B6E1-4FDD-A4D6-FAFF4F00F806}"/>
                </c:ext>
              </c:extLst>
            </c:dLbl>
            <c:dLbl>
              <c:idx val="3"/>
              <c:layout>
                <c:manualLayout>
                  <c:x val="2.0689656295935568E-2"/>
                  <c:y val="-4.52812620891164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6E1-4FDD-A4D6-FAFF4F00F8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9746</c:v>
                </c:pt>
                <c:pt idx="1">
                  <c:v>10976</c:v>
                </c:pt>
                <c:pt idx="2">
                  <c:v>12174</c:v>
                </c:pt>
                <c:pt idx="3">
                  <c:v>12439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6E1-4FDD-A4D6-FAFF4F00F8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0515584"/>
        <c:axId val="39600128"/>
        <c:axId val="0"/>
      </c:bar3DChart>
      <c:catAx>
        <c:axId val="160515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9600128"/>
        <c:crosses val="autoZero"/>
        <c:auto val="1"/>
        <c:lblAlgn val="ctr"/>
        <c:lblOffset val="100"/>
        <c:noMultiLvlLbl val="0"/>
      </c:catAx>
      <c:valAx>
        <c:axId val="396001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05155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557309515825174"/>
          <c:y val="6.7881399766564654E-2"/>
          <c:w val="0.81753031034191337"/>
          <c:h val="0.7101061519097319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 (детей)</c:v>
                </c:pt>
              </c:strCache>
            </c:strRef>
          </c:tx>
          <c:spPr>
            <a:solidFill>
              <a:srgbClr val="FB9037"/>
            </a:solidFill>
          </c:spPr>
          <c:invertIfNegative val="0"/>
          <c:dLbls>
            <c:dLbl>
              <c:idx val="0"/>
              <c:layout>
                <c:manualLayout>
                  <c:x val="1.9776194803783852E-2"/>
                  <c:y val="-4.33451660327483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975B-413C-9767-D476213085C8}"/>
                </c:ext>
              </c:extLst>
            </c:dLbl>
            <c:dLbl>
              <c:idx val="1"/>
              <c:layout>
                <c:manualLayout>
                  <c:x val="1.5212457541372139E-2"/>
                  <c:y val="-2.52846801857698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75B-413C-9767-D476213085C8}"/>
                </c:ext>
              </c:extLst>
            </c:dLbl>
            <c:dLbl>
              <c:idx val="2"/>
              <c:layout>
                <c:manualLayout>
                  <c:x val="1.5212457541372194E-2"/>
                  <c:y val="-2.52846801857698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975B-413C-9767-D476213085C8}"/>
                </c:ext>
              </c:extLst>
            </c:dLbl>
            <c:dLbl>
              <c:idx val="3"/>
              <c:layout>
                <c:manualLayout>
                  <c:x val="2.0689656295935568E-2"/>
                  <c:y val="-4.52812620891164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75B-413C-9767-D476213085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6699</c:v>
                </c:pt>
                <c:pt idx="1">
                  <c:v>6563</c:v>
                </c:pt>
                <c:pt idx="2">
                  <c:v>5110</c:v>
                </c:pt>
                <c:pt idx="3">
                  <c:v>5436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75B-413C-9767-D476213085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0515584"/>
        <c:axId val="39600128"/>
        <c:axId val="0"/>
      </c:bar3DChart>
      <c:catAx>
        <c:axId val="160515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9600128"/>
        <c:crosses val="autoZero"/>
        <c:auto val="1"/>
        <c:lblAlgn val="ctr"/>
        <c:lblOffset val="100"/>
        <c:noMultiLvlLbl val="0"/>
      </c:catAx>
      <c:valAx>
        <c:axId val="396001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05155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0FB9-4C13-9416-7C7FD52F3842}"/>
              </c:ext>
            </c:extLst>
          </c:dPt>
          <c:dPt>
            <c:idx val="1"/>
            <c:invertIfNegative val="0"/>
            <c:bubble3D val="0"/>
            <c:spPr>
              <a:solidFill>
                <a:srgbClr val="FDC3E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0FB9-4C13-9416-7C7FD52F3842}"/>
              </c:ext>
            </c:extLst>
          </c:dPt>
          <c:dLbls>
            <c:dLbl>
              <c:idx val="0"/>
              <c:layout>
                <c:manualLayout>
                  <c:x val="2.8742513614856191E-2"/>
                  <c:y val="-0.117187481977811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FB9-4C13-9416-7C7FD52F3842}"/>
                </c:ext>
              </c:extLst>
            </c:dLbl>
            <c:dLbl>
              <c:idx val="1"/>
              <c:layout>
                <c:manualLayout>
                  <c:x val="4.4910177523212837E-2"/>
                  <c:y val="-8.20312373844677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FB9-4C13-9416-7C7FD52F3842}"/>
                </c:ext>
              </c:extLst>
            </c:dLbl>
            <c:dLbl>
              <c:idx val="2"/>
              <c:layout>
                <c:manualLayout>
                  <c:x val="2.0144218860328921E-2"/>
                  <c:y val="-6.95516565133940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0FB9-4C13-9416-7C7FD52F38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2016 год</c:v>
                </c:pt>
                <c:pt idx="1">
                  <c:v>2017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0.106</c:v>
                </c:pt>
                <c:pt idx="1">
                  <c:v>0.10299999999999999</c:v>
                </c:pt>
                <c:pt idx="2" formatCode="0%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FB9-4C13-9416-7C7FD52F38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1824768"/>
        <c:axId val="39604736"/>
        <c:axId val="0"/>
      </c:bar3DChart>
      <c:catAx>
        <c:axId val="1618247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39604736"/>
        <c:crosses val="autoZero"/>
        <c:auto val="1"/>
        <c:lblAlgn val="ctr"/>
        <c:lblOffset val="100"/>
        <c:noMultiLvlLbl val="0"/>
      </c:catAx>
      <c:valAx>
        <c:axId val="39604736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61824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FDC3E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BBB5-4905-A2BE-BDE5B48245CA}"/>
              </c:ext>
            </c:extLst>
          </c:dPt>
          <c:dPt>
            <c:idx val="1"/>
            <c:invertIfNegative val="0"/>
            <c:bubble3D val="0"/>
            <c:spPr>
              <a:solidFill>
                <a:srgbClr val="FDC3E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BBB5-4905-A2BE-BDE5B48245CA}"/>
              </c:ext>
            </c:extLst>
          </c:dPt>
          <c:dLbls>
            <c:dLbl>
              <c:idx val="0"/>
              <c:layout>
                <c:manualLayout>
                  <c:x val="0.18896853102891054"/>
                  <c:y val="-0.1919542212987289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1" i="0" u="none" strike="noStrike" kern="1200" cap="none" baseline="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413853650643363"/>
                      <c:h val="0.102576523355296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BB5-4905-A2BE-BDE5B48245CA}"/>
                </c:ext>
              </c:extLst>
            </c:dLbl>
            <c:dLbl>
              <c:idx val="1"/>
              <c:layout>
                <c:manualLayout>
                  <c:x val="0.18896853102891054"/>
                  <c:y val="-0.191954221298728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413853650643363"/>
                      <c:h val="0.102576523355296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BBB5-4905-A2BE-BDE5B48245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cap="none" baseline="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2018 год</c:v>
                </c:pt>
                <c:pt idx="1">
                  <c:v>2019 год</c:v>
                </c:pt>
              </c:strCache>
            </c:strRef>
          </c:cat>
          <c:val>
            <c:numRef>
              <c:f>Лист1!$B$2:$B$3</c:f>
              <c:numCache>
                <c:formatCode>#\ ##0.0;[Red]#\ ##0.0</c:formatCode>
                <c:ptCount val="2"/>
                <c:pt idx="0">
                  <c:v>436.4</c:v>
                </c:pt>
                <c:pt idx="1">
                  <c:v>474.3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BB5-4905-A2BE-BDE5B48245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7831552"/>
        <c:axId val="101259456"/>
        <c:axId val="0"/>
      </c:bar3DChart>
      <c:catAx>
        <c:axId val="167831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101259456"/>
        <c:crosses val="autoZero"/>
        <c:auto val="1"/>
        <c:lblAlgn val="ctr"/>
        <c:lblOffset val="100"/>
        <c:noMultiLvlLbl val="0"/>
      </c:catAx>
      <c:valAx>
        <c:axId val="101259456"/>
        <c:scaling>
          <c:orientation val="minMax"/>
        </c:scaling>
        <c:delete val="1"/>
        <c:axPos val="l"/>
        <c:numFmt formatCode="#\ ##0.0;[Red]#\ ##0.0" sourceLinked="1"/>
        <c:majorTickMark val="out"/>
        <c:minorTickMark val="none"/>
        <c:tickLblPos val="nextTo"/>
        <c:crossAx val="167831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6FBAF7-F9D0-440A-882E-FF7C7F007044}" type="doc">
      <dgm:prSet loTypeId="urn:microsoft.com/office/officeart/2008/layout/VerticalCurvedLis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4D45FFE-54DA-4C97-9B71-EA392A72C6CE}">
      <dgm:prSet phldrT="[Текст]" custT="1"/>
      <dgm:spPr/>
      <dgm:t>
        <a:bodyPr/>
        <a:lstStyle/>
        <a:p>
          <a:r>
            <a:rPr lang="ru-RU" sz="1800" b="1" smtClean="0">
              <a:latin typeface="Times New Roman" panose="02020603050405020304" pitchFamily="18" charset="0"/>
              <a:ea typeface="Times New Roman" panose="02020603050405020304" pitchFamily="18" charset="0"/>
            </a:rPr>
            <a:t>обеспечение устойчивого естественного роста численности населения Российской Федерации</a:t>
          </a:r>
          <a:endParaRPr lang="ru-RU" sz="1800" dirty="0"/>
        </a:p>
      </dgm:t>
    </dgm:pt>
    <dgm:pt modelId="{11D72B5B-6779-4DC4-93AC-ED44C65D67BF}" type="parTrans" cxnId="{728A673B-CC39-44D1-AA07-0C81D38EA0E1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13B94B62-BEB3-4A9D-8521-2E255A55DBAB}" type="sibTrans" cxnId="{728A673B-CC39-44D1-AA07-0C81D38EA0E1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C51CAE2F-C828-4447-967F-E31B896E6D2C}">
      <dgm:prSet phldrT="[Текст]" custT="1"/>
      <dgm:spPr/>
      <dgm:t>
        <a:bodyPr/>
        <a:lstStyle/>
        <a:p>
          <a:r>
            <a:rPr lang="ru-RU" sz="1800" b="1" smtClean="0">
              <a:latin typeface="Times New Roman" panose="02020603050405020304" pitchFamily="18" charset="0"/>
              <a:ea typeface="Times New Roman" panose="02020603050405020304" pitchFamily="18" charset="0"/>
            </a:rPr>
            <a:t>повышение ожидаемой продолжительности жизни до 78 лет </a:t>
          </a:r>
        </a:p>
        <a:p>
          <a:r>
            <a:rPr lang="ru-RU" sz="1800" b="1" smtClean="0">
              <a:latin typeface="Times New Roman" panose="02020603050405020304" pitchFamily="18" charset="0"/>
              <a:ea typeface="Times New Roman" panose="02020603050405020304" pitchFamily="18" charset="0"/>
            </a:rPr>
            <a:t>(к 2030 году – до 80) </a:t>
          </a:r>
          <a:endParaRPr lang="ru-RU" sz="1800" dirty="0"/>
        </a:p>
      </dgm:t>
    </dgm:pt>
    <dgm:pt modelId="{9D1A0E78-D876-45DC-80C7-7098FCCF1453}" type="parTrans" cxnId="{537CCB0C-827F-458B-B106-15ADC7C19610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353F8DD5-E707-429D-ADCC-13F571671E91}" type="sibTrans" cxnId="{537CCB0C-827F-458B-B106-15ADC7C19610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A64CF9E9-526E-4826-AB27-F626BA9B61FF}">
      <dgm:prSet phldrT="[Текст]" custT="1"/>
      <dgm:spPr/>
      <dgm:t>
        <a:bodyPr/>
        <a:lstStyle/>
        <a:p>
          <a:r>
            <a:rPr lang="ru-RU" sz="1800" b="1" smtClean="0">
              <a:latin typeface="Times New Roman" panose="02020603050405020304" pitchFamily="18" charset="0"/>
              <a:ea typeface="Times New Roman" panose="02020603050405020304" pitchFamily="18" charset="0"/>
            </a:rPr>
            <a:t>обеспечение устойчивого роста реальных доходов граждан, а также роста уровня пенсионного обеспечения выше уровня инфляции</a:t>
          </a:r>
          <a:endParaRPr lang="ru-RU" sz="1800" dirty="0"/>
        </a:p>
      </dgm:t>
    </dgm:pt>
    <dgm:pt modelId="{04B5B718-0B21-4E63-A4B2-973A36059769}" type="parTrans" cxnId="{E26C27E5-047B-45CA-8700-C2DCAF5AE279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C6110B31-DBE9-4050-83AC-812957FA9E93}" type="sibTrans" cxnId="{E26C27E5-047B-45CA-8700-C2DCAF5AE279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A51AD5C1-815D-41EC-BD3B-A9B00797A2D3}">
      <dgm:prSet phldrT="[Текст]" custT="1"/>
      <dgm:spPr/>
      <dgm:t>
        <a:bodyPr/>
        <a:lstStyle/>
        <a:p>
          <a:r>
            <a:rPr lang="ru-RU" sz="1800" b="1" smtClean="0">
              <a:latin typeface="Times New Roman" panose="02020603050405020304" pitchFamily="18" charset="0"/>
              <a:ea typeface="Times New Roman" panose="02020603050405020304" pitchFamily="18" charset="0"/>
            </a:rPr>
            <a:t>снижение в два раза уровня бедности в Российской Федерации</a:t>
          </a:r>
          <a:endParaRPr lang="ru-RU" sz="1800" dirty="0"/>
        </a:p>
      </dgm:t>
    </dgm:pt>
    <dgm:pt modelId="{1E41AD66-76A9-44B4-A207-8AAF4A035F42}" type="parTrans" cxnId="{5E28CA9E-A7AE-4B84-A42E-DE036015532A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1EC78877-75BC-42FE-A760-064B3C6A3E27}" type="sibTrans" cxnId="{5E28CA9E-A7AE-4B84-A42E-DE036015532A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1A1E00C5-DAE5-4D1B-A1FA-767BDF5E7729}" type="pres">
      <dgm:prSet presAssocID="{016FBAF7-F9D0-440A-882E-FF7C7F00704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C5D8E6C-66C4-46B3-8074-B6A48FB0A445}" type="pres">
      <dgm:prSet presAssocID="{016FBAF7-F9D0-440A-882E-FF7C7F007044}" presName="Name1" presStyleCnt="0"/>
      <dgm:spPr/>
    </dgm:pt>
    <dgm:pt modelId="{FF68D86B-AB35-44F6-8CE2-43B8670930C2}" type="pres">
      <dgm:prSet presAssocID="{016FBAF7-F9D0-440A-882E-FF7C7F007044}" presName="cycle" presStyleCnt="0"/>
      <dgm:spPr/>
    </dgm:pt>
    <dgm:pt modelId="{8CE92438-3BC5-43AD-9417-BD5C9A9D5545}" type="pres">
      <dgm:prSet presAssocID="{016FBAF7-F9D0-440A-882E-FF7C7F007044}" presName="srcNode" presStyleLbl="node1" presStyleIdx="0" presStyleCnt="4"/>
      <dgm:spPr/>
    </dgm:pt>
    <dgm:pt modelId="{3765474B-C835-4909-9331-99D00FEE8CE4}" type="pres">
      <dgm:prSet presAssocID="{016FBAF7-F9D0-440A-882E-FF7C7F007044}" presName="conn" presStyleLbl="parChTrans1D2" presStyleIdx="0" presStyleCnt="1"/>
      <dgm:spPr/>
      <dgm:t>
        <a:bodyPr/>
        <a:lstStyle/>
        <a:p>
          <a:endParaRPr lang="ru-RU"/>
        </a:p>
      </dgm:t>
    </dgm:pt>
    <dgm:pt modelId="{D912F68F-2028-4CE2-B1C0-88D61131CDF6}" type="pres">
      <dgm:prSet presAssocID="{016FBAF7-F9D0-440A-882E-FF7C7F007044}" presName="extraNode" presStyleLbl="node1" presStyleIdx="0" presStyleCnt="4"/>
      <dgm:spPr/>
    </dgm:pt>
    <dgm:pt modelId="{C5CD0F1A-28B9-4746-99E5-7336681CAA23}" type="pres">
      <dgm:prSet presAssocID="{016FBAF7-F9D0-440A-882E-FF7C7F007044}" presName="dstNode" presStyleLbl="node1" presStyleIdx="0" presStyleCnt="4"/>
      <dgm:spPr/>
    </dgm:pt>
    <dgm:pt modelId="{8D18C58C-A70A-4212-BD4D-150F001F5029}" type="pres">
      <dgm:prSet presAssocID="{F4D45FFE-54DA-4C97-9B71-EA392A72C6CE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978462-DC9A-45C6-A58D-08EE3EC41A03}" type="pres">
      <dgm:prSet presAssocID="{F4D45FFE-54DA-4C97-9B71-EA392A72C6CE}" presName="accent_1" presStyleCnt="0"/>
      <dgm:spPr/>
    </dgm:pt>
    <dgm:pt modelId="{7FC15E9D-766F-47C9-AD29-868A75717C65}" type="pres">
      <dgm:prSet presAssocID="{F4D45FFE-54DA-4C97-9B71-EA392A72C6CE}" presName="accentRepeatNode" presStyleLbl="solidFgAcc1" presStyleIdx="0" presStyleCnt="4"/>
      <dgm:spPr/>
    </dgm:pt>
    <dgm:pt modelId="{6A0D3B64-B72B-4FEF-BE42-5971ECA4C4B7}" type="pres">
      <dgm:prSet presAssocID="{C51CAE2F-C828-4447-967F-E31B896E6D2C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51197D-002E-4475-BEBC-D6BBAEEC0A01}" type="pres">
      <dgm:prSet presAssocID="{C51CAE2F-C828-4447-967F-E31B896E6D2C}" presName="accent_2" presStyleCnt="0"/>
      <dgm:spPr/>
    </dgm:pt>
    <dgm:pt modelId="{2329B579-0A59-47DF-89A6-A469D4B426F7}" type="pres">
      <dgm:prSet presAssocID="{C51CAE2F-C828-4447-967F-E31B896E6D2C}" presName="accentRepeatNode" presStyleLbl="solidFgAcc1" presStyleIdx="1" presStyleCnt="4"/>
      <dgm:spPr/>
    </dgm:pt>
    <dgm:pt modelId="{E170C7A9-E918-47BC-87A7-96CB6D0BA99E}" type="pres">
      <dgm:prSet presAssocID="{A64CF9E9-526E-4826-AB27-F626BA9B61FF}" presName="text_3" presStyleLbl="node1" presStyleIdx="2" presStyleCnt="4" custScaleY="1169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280D34-0E2E-4584-8085-B3770D4DCC72}" type="pres">
      <dgm:prSet presAssocID="{A64CF9E9-526E-4826-AB27-F626BA9B61FF}" presName="accent_3" presStyleCnt="0"/>
      <dgm:spPr/>
    </dgm:pt>
    <dgm:pt modelId="{01078356-286C-4ABE-AFE3-8732AFF633C6}" type="pres">
      <dgm:prSet presAssocID="{A64CF9E9-526E-4826-AB27-F626BA9B61FF}" presName="accentRepeatNode" presStyleLbl="solidFgAcc1" presStyleIdx="2" presStyleCnt="4"/>
      <dgm:spPr/>
    </dgm:pt>
    <dgm:pt modelId="{86F04F73-93C1-4C76-AD11-21807FC4F3BD}" type="pres">
      <dgm:prSet presAssocID="{A51AD5C1-815D-41EC-BD3B-A9B00797A2D3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4CA5A3-C0D1-4596-BADD-44F0F2141C1F}" type="pres">
      <dgm:prSet presAssocID="{A51AD5C1-815D-41EC-BD3B-A9B00797A2D3}" presName="accent_4" presStyleCnt="0"/>
      <dgm:spPr/>
    </dgm:pt>
    <dgm:pt modelId="{6F38BB8E-98DE-42EB-A53A-D2D36F255F61}" type="pres">
      <dgm:prSet presAssocID="{A51AD5C1-815D-41EC-BD3B-A9B00797A2D3}" presName="accentRepeatNode" presStyleLbl="solidFgAcc1" presStyleIdx="3" presStyleCnt="4"/>
      <dgm:spPr/>
    </dgm:pt>
  </dgm:ptLst>
  <dgm:cxnLst>
    <dgm:cxn modelId="{A5729CBC-D8F5-4FAD-BC1F-3F17FB63958C}" type="presOf" srcId="{A51AD5C1-815D-41EC-BD3B-A9B00797A2D3}" destId="{86F04F73-93C1-4C76-AD11-21807FC4F3BD}" srcOrd="0" destOrd="0" presId="urn:microsoft.com/office/officeart/2008/layout/VerticalCurvedList"/>
    <dgm:cxn modelId="{DEB2325B-41AE-406B-A922-F99FD443FFD1}" type="presOf" srcId="{C51CAE2F-C828-4447-967F-E31B896E6D2C}" destId="{6A0D3B64-B72B-4FEF-BE42-5971ECA4C4B7}" srcOrd="0" destOrd="0" presId="urn:microsoft.com/office/officeart/2008/layout/VerticalCurvedList"/>
    <dgm:cxn modelId="{728A673B-CC39-44D1-AA07-0C81D38EA0E1}" srcId="{016FBAF7-F9D0-440A-882E-FF7C7F007044}" destId="{F4D45FFE-54DA-4C97-9B71-EA392A72C6CE}" srcOrd="0" destOrd="0" parTransId="{11D72B5B-6779-4DC4-93AC-ED44C65D67BF}" sibTransId="{13B94B62-BEB3-4A9D-8521-2E255A55DBAB}"/>
    <dgm:cxn modelId="{B30E9992-CA40-4901-A636-4080739B5366}" type="presOf" srcId="{F4D45FFE-54DA-4C97-9B71-EA392A72C6CE}" destId="{8D18C58C-A70A-4212-BD4D-150F001F5029}" srcOrd="0" destOrd="0" presId="urn:microsoft.com/office/officeart/2008/layout/VerticalCurvedList"/>
    <dgm:cxn modelId="{D1CAAD17-C51F-40ED-81AD-523B99252942}" type="presOf" srcId="{A64CF9E9-526E-4826-AB27-F626BA9B61FF}" destId="{E170C7A9-E918-47BC-87A7-96CB6D0BA99E}" srcOrd="0" destOrd="0" presId="urn:microsoft.com/office/officeart/2008/layout/VerticalCurvedList"/>
    <dgm:cxn modelId="{E26C27E5-047B-45CA-8700-C2DCAF5AE279}" srcId="{016FBAF7-F9D0-440A-882E-FF7C7F007044}" destId="{A64CF9E9-526E-4826-AB27-F626BA9B61FF}" srcOrd="2" destOrd="0" parTransId="{04B5B718-0B21-4E63-A4B2-973A36059769}" sibTransId="{C6110B31-DBE9-4050-83AC-812957FA9E93}"/>
    <dgm:cxn modelId="{5E28CA9E-A7AE-4B84-A42E-DE036015532A}" srcId="{016FBAF7-F9D0-440A-882E-FF7C7F007044}" destId="{A51AD5C1-815D-41EC-BD3B-A9B00797A2D3}" srcOrd="3" destOrd="0" parTransId="{1E41AD66-76A9-44B4-A207-8AAF4A035F42}" sibTransId="{1EC78877-75BC-42FE-A760-064B3C6A3E27}"/>
    <dgm:cxn modelId="{A448EDCB-DD7A-4482-886A-149C2F6F18B7}" type="presOf" srcId="{016FBAF7-F9D0-440A-882E-FF7C7F007044}" destId="{1A1E00C5-DAE5-4D1B-A1FA-767BDF5E7729}" srcOrd="0" destOrd="0" presId="urn:microsoft.com/office/officeart/2008/layout/VerticalCurvedList"/>
    <dgm:cxn modelId="{CF7EDC7D-31B4-41CE-ACE5-5A74BE4DDBA1}" type="presOf" srcId="{13B94B62-BEB3-4A9D-8521-2E255A55DBAB}" destId="{3765474B-C835-4909-9331-99D00FEE8CE4}" srcOrd="0" destOrd="0" presId="urn:microsoft.com/office/officeart/2008/layout/VerticalCurvedList"/>
    <dgm:cxn modelId="{537CCB0C-827F-458B-B106-15ADC7C19610}" srcId="{016FBAF7-F9D0-440A-882E-FF7C7F007044}" destId="{C51CAE2F-C828-4447-967F-E31B896E6D2C}" srcOrd="1" destOrd="0" parTransId="{9D1A0E78-D876-45DC-80C7-7098FCCF1453}" sibTransId="{353F8DD5-E707-429D-ADCC-13F571671E91}"/>
    <dgm:cxn modelId="{C0147D99-9769-447F-9EDE-D6867BB4AEF7}" type="presParOf" srcId="{1A1E00C5-DAE5-4D1B-A1FA-767BDF5E7729}" destId="{9C5D8E6C-66C4-46B3-8074-B6A48FB0A445}" srcOrd="0" destOrd="0" presId="urn:microsoft.com/office/officeart/2008/layout/VerticalCurvedList"/>
    <dgm:cxn modelId="{64C76490-4074-4AFC-8177-AAAA055A209D}" type="presParOf" srcId="{9C5D8E6C-66C4-46B3-8074-B6A48FB0A445}" destId="{FF68D86B-AB35-44F6-8CE2-43B8670930C2}" srcOrd="0" destOrd="0" presId="urn:microsoft.com/office/officeart/2008/layout/VerticalCurvedList"/>
    <dgm:cxn modelId="{95EF7618-8420-4D4D-85A2-D7B1552DCFB0}" type="presParOf" srcId="{FF68D86B-AB35-44F6-8CE2-43B8670930C2}" destId="{8CE92438-3BC5-43AD-9417-BD5C9A9D5545}" srcOrd="0" destOrd="0" presId="urn:microsoft.com/office/officeart/2008/layout/VerticalCurvedList"/>
    <dgm:cxn modelId="{E757B583-15B4-49BA-A5AA-B3A24F3195A9}" type="presParOf" srcId="{FF68D86B-AB35-44F6-8CE2-43B8670930C2}" destId="{3765474B-C835-4909-9331-99D00FEE8CE4}" srcOrd="1" destOrd="0" presId="urn:microsoft.com/office/officeart/2008/layout/VerticalCurvedList"/>
    <dgm:cxn modelId="{5778319D-2562-4C1A-A738-C709DF0D5E83}" type="presParOf" srcId="{FF68D86B-AB35-44F6-8CE2-43B8670930C2}" destId="{D912F68F-2028-4CE2-B1C0-88D61131CDF6}" srcOrd="2" destOrd="0" presId="urn:microsoft.com/office/officeart/2008/layout/VerticalCurvedList"/>
    <dgm:cxn modelId="{409E8FA5-0C24-481F-80E7-4D2920808D64}" type="presParOf" srcId="{FF68D86B-AB35-44F6-8CE2-43B8670930C2}" destId="{C5CD0F1A-28B9-4746-99E5-7336681CAA23}" srcOrd="3" destOrd="0" presId="urn:microsoft.com/office/officeart/2008/layout/VerticalCurvedList"/>
    <dgm:cxn modelId="{FEAE2683-FA8B-437E-B8C8-81F37F4B1077}" type="presParOf" srcId="{9C5D8E6C-66C4-46B3-8074-B6A48FB0A445}" destId="{8D18C58C-A70A-4212-BD4D-150F001F5029}" srcOrd="1" destOrd="0" presId="urn:microsoft.com/office/officeart/2008/layout/VerticalCurvedList"/>
    <dgm:cxn modelId="{C98A964F-224A-42D1-9694-894273C2E79E}" type="presParOf" srcId="{9C5D8E6C-66C4-46B3-8074-B6A48FB0A445}" destId="{43978462-DC9A-45C6-A58D-08EE3EC41A03}" srcOrd="2" destOrd="0" presId="urn:microsoft.com/office/officeart/2008/layout/VerticalCurvedList"/>
    <dgm:cxn modelId="{FCFC305D-9B37-4355-8D75-887E13FC8935}" type="presParOf" srcId="{43978462-DC9A-45C6-A58D-08EE3EC41A03}" destId="{7FC15E9D-766F-47C9-AD29-868A75717C65}" srcOrd="0" destOrd="0" presId="urn:microsoft.com/office/officeart/2008/layout/VerticalCurvedList"/>
    <dgm:cxn modelId="{1C233C1A-D5B1-431A-9095-7CEC0A8D2E1E}" type="presParOf" srcId="{9C5D8E6C-66C4-46B3-8074-B6A48FB0A445}" destId="{6A0D3B64-B72B-4FEF-BE42-5971ECA4C4B7}" srcOrd="3" destOrd="0" presId="urn:microsoft.com/office/officeart/2008/layout/VerticalCurvedList"/>
    <dgm:cxn modelId="{F6451A46-5AC5-4805-A553-C87CC87757B8}" type="presParOf" srcId="{9C5D8E6C-66C4-46B3-8074-B6A48FB0A445}" destId="{9851197D-002E-4475-BEBC-D6BBAEEC0A01}" srcOrd="4" destOrd="0" presId="urn:microsoft.com/office/officeart/2008/layout/VerticalCurvedList"/>
    <dgm:cxn modelId="{F00DE695-60D9-43B5-8530-5021FD86E562}" type="presParOf" srcId="{9851197D-002E-4475-BEBC-D6BBAEEC0A01}" destId="{2329B579-0A59-47DF-89A6-A469D4B426F7}" srcOrd="0" destOrd="0" presId="urn:microsoft.com/office/officeart/2008/layout/VerticalCurvedList"/>
    <dgm:cxn modelId="{4866228B-D23A-4158-9BE9-BB7889D675E9}" type="presParOf" srcId="{9C5D8E6C-66C4-46B3-8074-B6A48FB0A445}" destId="{E170C7A9-E918-47BC-87A7-96CB6D0BA99E}" srcOrd="5" destOrd="0" presId="urn:microsoft.com/office/officeart/2008/layout/VerticalCurvedList"/>
    <dgm:cxn modelId="{F3FEC0CC-D11B-4D4E-B73D-23357145629A}" type="presParOf" srcId="{9C5D8E6C-66C4-46B3-8074-B6A48FB0A445}" destId="{FE280D34-0E2E-4584-8085-B3770D4DCC72}" srcOrd="6" destOrd="0" presId="urn:microsoft.com/office/officeart/2008/layout/VerticalCurvedList"/>
    <dgm:cxn modelId="{338B0C3A-7EBB-4609-96E6-0BBC25490AE7}" type="presParOf" srcId="{FE280D34-0E2E-4584-8085-B3770D4DCC72}" destId="{01078356-286C-4ABE-AFE3-8732AFF633C6}" srcOrd="0" destOrd="0" presId="urn:microsoft.com/office/officeart/2008/layout/VerticalCurvedList"/>
    <dgm:cxn modelId="{02E4A11B-345B-4F48-8631-76C42786F90A}" type="presParOf" srcId="{9C5D8E6C-66C4-46B3-8074-B6A48FB0A445}" destId="{86F04F73-93C1-4C76-AD11-21807FC4F3BD}" srcOrd="7" destOrd="0" presId="urn:microsoft.com/office/officeart/2008/layout/VerticalCurvedList"/>
    <dgm:cxn modelId="{7BDECA2E-9DE9-4AD1-A2ED-4FF6862F93D7}" type="presParOf" srcId="{9C5D8E6C-66C4-46B3-8074-B6A48FB0A445}" destId="{5E4CA5A3-C0D1-4596-BADD-44F0F2141C1F}" srcOrd="8" destOrd="0" presId="urn:microsoft.com/office/officeart/2008/layout/VerticalCurvedList"/>
    <dgm:cxn modelId="{30A018AF-8366-4428-9CAF-9C3834AE4400}" type="presParOf" srcId="{5E4CA5A3-C0D1-4596-BADD-44F0F2141C1F}" destId="{6F38BB8E-98DE-42EB-A53A-D2D36F255F6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5F66E13-8B23-41A2-847E-FEA5CD2D7060}" type="doc">
      <dgm:prSet loTypeId="urn:microsoft.com/office/officeart/2008/layout/VerticalCurvedLis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7D6E4B6-2F80-4EB3-ADDD-C4FC31F422C0}">
      <dgm:prSet phldrT="[Текст]" custT="1"/>
      <dgm:spPr/>
      <dgm:t>
        <a:bodyPr/>
        <a:lstStyle/>
        <a:p>
          <a:r>
            <a:rPr lang="ru-RU" sz="1800" b="1" i="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разработка пособия по бедности</a:t>
          </a:r>
          <a:endParaRPr lang="ru-RU" sz="1800" b="1" i="0" dirty="0"/>
        </a:p>
      </dgm:t>
    </dgm:pt>
    <dgm:pt modelId="{46E98F78-74AA-4EC9-94BF-78084D550D4E}" type="parTrans" cxnId="{DB2EBD9E-6DF2-4CFE-8BBA-D6751CDCDA93}">
      <dgm:prSet/>
      <dgm:spPr/>
      <dgm:t>
        <a:bodyPr/>
        <a:lstStyle/>
        <a:p>
          <a:endParaRPr lang="ru-RU" sz="1800" b="1" i="0"/>
        </a:p>
      </dgm:t>
    </dgm:pt>
    <dgm:pt modelId="{A624C821-EF6D-4F6A-8DBF-41887FACB768}" type="sibTrans" cxnId="{DB2EBD9E-6DF2-4CFE-8BBA-D6751CDCDA93}">
      <dgm:prSet/>
      <dgm:spPr/>
      <dgm:t>
        <a:bodyPr/>
        <a:lstStyle/>
        <a:p>
          <a:endParaRPr lang="ru-RU" sz="1800" b="1" i="0"/>
        </a:p>
      </dgm:t>
    </dgm:pt>
    <dgm:pt modelId="{1105A8AF-6A99-4FFC-B3B3-053141EA26A0}">
      <dgm:prSet custT="1"/>
      <dgm:spPr/>
      <dgm:t>
        <a:bodyPr/>
        <a:lstStyle/>
        <a:p>
          <a:r>
            <a:rPr lang="ru-RU" sz="18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установление дополнительных мер социальной поддержки семьям с детьми</a:t>
          </a:r>
        </a:p>
      </dgm:t>
    </dgm:pt>
    <dgm:pt modelId="{C778CFDF-ADBC-4055-BC3E-AFC0323B3CB0}" type="parTrans" cxnId="{24828223-395E-4BA9-99EF-94780B0F6582}">
      <dgm:prSet/>
      <dgm:spPr/>
      <dgm:t>
        <a:bodyPr/>
        <a:lstStyle/>
        <a:p>
          <a:endParaRPr lang="ru-RU" sz="1800" b="1" i="0"/>
        </a:p>
      </dgm:t>
    </dgm:pt>
    <dgm:pt modelId="{272BF888-6A47-4D78-AECE-9C7A0052BB18}" type="sibTrans" cxnId="{24828223-395E-4BA9-99EF-94780B0F6582}">
      <dgm:prSet/>
      <dgm:spPr/>
      <dgm:t>
        <a:bodyPr/>
        <a:lstStyle/>
        <a:p>
          <a:endParaRPr lang="ru-RU" sz="1800" b="1" i="0"/>
        </a:p>
      </dgm:t>
    </dgm:pt>
    <dgm:pt modelId="{143FFD81-C8FF-40C8-9295-5C94B47240CC}">
      <dgm:prSet custT="1"/>
      <dgm:spPr/>
      <dgm:t>
        <a:bodyPr/>
        <a:lstStyle/>
        <a:p>
          <a:r>
            <a:rPr lang="ru-RU" sz="18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переход на новую единую информационную систему</a:t>
          </a:r>
        </a:p>
      </dgm:t>
    </dgm:pt>
    <dgm:pt modelId="{CBB6CBC1-3940-461A-9906-6F6991C29424}" type="parTrans" cxnId="{37D71F29-254B-46B9-A1E0-5C6E6273E19F}">
      <dgm:prSet/>
      <dgm:spPr/>
      <dgm:t>
        <a:bodyPr/>
        <a:lstStyle/>
        <a:p>
          <a:endParaRPr lang="ru-RU" sz="1800" b="1" i="0"/>
        </a:p>
      </dgm:t>
    </dgm:pt>
    <dgm:pt modelId="{669A338C-F624-4CB8-9878-D8418327425E}" type="sibTrans" cxnId="{37D71F29-254B-46B9-A1E0-5C6E6273E19F}">
      <dgm:prSet/>
      <dgm:spPr/>
      <dgm:t>
        <a:bodyPr/>
        <a:lstStyle/>
        <a:p>
          <a:endParaRPr lang="ru-RU" sz="1800" b="1" i="0"/>
        </a:p>
      </dgm:t>
    </dgm:pt>
    <dgm:pt modelId="{5068AA46-4EE3-4F1B-8526-41F8BA82E139}">
      <dgm:prSet custT="1"/>
      <dgm:spPr/>
      <dgm:t>
        <a:bodyPr/>
        <a:lstStyle/>
        <a:p>
          <a:r>
            <a:rPr lang="ru-RU" sz="18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проект «Маршрутизация ребенка-инвалида «От рождения во взрослую жизнь»</a:t>
          </a:r>
        </a:p>
      </dgm:t>
    </dgm:pt>
    <dgm:pt modelId="{323E8B91-889D-4591-913C-EB966936A858}" type="parTrans" cxnId="{50500F41-4061-4EE0-954D-D3DD2D7B9EF2}">
      <dgm:prSet/>
      <dgm:spPr/>
      <dgm:t>
        <a:bodyPr/>
        <a:lstStyle/>
        <a:p>
          <a:endParaRPr lang="ru-RU" sz="1800" b="1" i="0"/>
        </a:p>
      </dgm:t>
    </dgm:pt>
    <dgm:pt modelId="{F57F1641-2753-4D32-AFF8-2542057A5C3B}" type="sibTrans" cxnId="{50500F41-4061-4EE0-954D-D3DD2D7B9EF2}">
      <dgm:prSet/>
      <dgm:spPr/>
      <dgm:t>
        <a:bodyPr/>
        <a:lstStyle/>
        <a:p>
          <a:endParaRPr lang="ru-RU" sz="1800" b="1" i="0"/>
        </a:p>
      </dgm:t>
    </dgm:pt>
    <dgm:pt modelId="{271D73E0-4FDF-4638-995F-28737656EDDF}">
      <dgm:prSet custT="1"/>
      <dgm:spPr/>
      <dgm:t>
        <a:bodyPr/>
        <a:lstStyle/>
        <a:p>
          <a:r>
            <a:rPr lang="ru-RU" sz="18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межведомственный проект «Новый формат социальных услуг»</a:t>
          </a:r>
          <a:endParaRPr lang="ru-RU" sz="1800" b="1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DDA983-6F83-4D58-BC53-54820896056E}" type="parTrans" cxnId="{C8B54FA7-292F-4852-9B2F-AA9FE3DA47B0}">
      <dgm:prSet/>
      <dgm:spPr/>
      <dgm:t>
        <a:bodyPr/>
        <a:lstStyle/>
        <a:p>
          <a:endParaRPr lang="ru-RU" sz="1800" b="1" i="0"/>
        </a:p>
      </dgm:t>
    </dgm:pt>
    <dgm:pt modelId="{344D2A37-2D0B-4CDE-9C09-A9EBEE7E7071}" type="sibTrans" cxnId="{C8B54FA7-292F-4852-9B2F-AA9FE3DA47B0}">
      <dgm:prSet/>
      <dgm:spPr/>
      <dgm:t>
        <a:bodyPr/>
        <a:lstStyle/>
        <a:p>
          <a:endParaRPr lang="ru-RU" sz="1800" b="1" i="0"/>
        </a:p>
      </dgm:t>
    </dgm:pt>
    <dgm:pt modelId="{46E02BF7-7360-41B4-8D2E-223897DA7234}">
      <dgm:prSet phldrT="[Текст]" custT="1"/>
      <dgm:spPr/>
      <dgm:t>
        <a:bodyPr/>
        <a:lstStyle/>
        <a:p>
          <a:r>
            <a:rPr lang="ru-RU" sz="18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расширение практики применения «социального контракта»</a:t>
          </a:r>
          <a:endParaRPr lang="ru-RU" sz="1800" b="1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40780B-DBB6-4D80-969E-DF562668F4DB}" type="parTrans" cxnId="{843D055F-2728-43DD-BA6C-17AE8DBF7DC8}">
      <dgm:prSet/>
      <dgm:spPr/>
      <dgm:t>
        <a:bodyPr/>
        <a:lstStyle/>
        <a:p>
          <a:endParaRPr lang="ru-RU"/>
        </a:p>
      </dgm:t>
    </dgm:pt>
    <dgm:pt modelId="{B2C75AD0-6E7E-47A8-BA9D-360F9228484A}" type="sibTrans" cxnId="{843D055F-2728-43DD-BA6C-17AE8DBF7DC8}">
      <dgm:prSet/>
      <dgm:spPr/>
      <dgm:t>
        <a:bodyPr/>
        <a:lstStyle/>
        <a:p>
          <a:endParaRPr lang="ru-RU"/>
        </a:p>
      </dgm:t>
    </dgm:pt>
    <dgm:pt modelId="{3EBF8D5D-3607-4D26-BD60-C2F6C3BD495E}" type="pres">
      <dgm:prSet presAssocID="{15F66E13-8B23-41A2-847E-FEA5CD2D706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B7D8DF2-C7D7-40B0-AD4F-B8BC022EBF50}" type="pres">
      <dgm:prSet presAssocID="{15F66E13-8B23-41A2-847E-FEA5CD2D7060}" presName="Name1" presStyleCnt="0"/>
      <dgm:spPr/>
    </dgm:pt>
    <dgm:pt modelId="{6CD117B5-B877-40CD-9E01-4FDBE631F63B}" type="pres">
      <dgm:prSet presAssocID="{15F66E13-8B23-41A2-847E-FEA5CD2D7060}" presName="cycle" presStyleCnt="0"/>
      <dgm:spPr/>
    </dgm:pt>
    <dgm:pt modelId="{3A33E6F4-D6A5-4937-9481-05631835B507}" type="pres">
      <dgm:prSet presAssocID="{15F66E13-8B23-41A2-847E-FEA5CD2D7060}" presName="srcNode" presStyleLbl="node1" presStyleIdx="0" presStyleCnt="6"/>
      <dgm:spPr/>
    </dgm:pt>
    <dgm:pt modelId="{62DE0027-268C-4985-97BE-9112796AF7D6}" type="pres">
      <dgm:prSet presAssocID="{15F66E13-8B23-41A2-847E-FEA5CD2D7060}" presName="conn" presStyleLbl="parChTrans1D2" presStyleIdx="0" presStyleCnt="1"/>
      <dgm:spPr/>
      <dgm:t>
        <a:bodyPr/>
        <a:lstStyle/>
        <a:p>
          <a:endParaRPr lang="ru-RU"/>
        </a:p>
      </dgm:t>
    </dgm:pt>
    <dgm:pt modelId="{0D864C31-1156-4960-B5E5-B4BA6839FE0F}" type="pres">
      <dgm:prSet presAssocID="{15F66E13-8B23-41A2-847E-FEA5CD2D7060}" presName="extraNode" presStyleLbl="node1" presStyleIdx="0" presStyleCnt="6"/>
      <dgm:spPr/>
    </dgm:pt>
    <dgm:pt modelId="{23A7AD78-9F96-4CDC-8E56-A7B4A2EEE33E}" type="pres">
      <dgm:prSet presAssocID="{15F66E13-8B23-41A2-847E-FEA5CD2D7060}" presName="dstNode" presStyleLbl="node1" presStyleIdx="0" presStyleCnt="6"/>
      <dgm:spPr/>
    </dgm:pt>
    <dgm:pt modelId="{89662870-8608-4B18-9133-E92F6E7B5F72}" type="pres">
      <dgm:prSet presAssocID="{67D6E4B6-2F80-4EB3-ADDD-C4FC31F422C0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3A894F-AD2A-469A-A018-67D0194B2922}" type="pres">
      <dgm:prSet presAssocID="{67D6E4B6-2F80-4EB3-ADDD-C4FC31F422C0}" presName="accent_1" presStyleCnt="0"/>
      <dgm:spPr/>
    </dgm:pt>
    <dgm:pt modelId="{89F0AE6A-3D49-4003-A9DF-2E37AB9ACAFC}" type="pres">
      <dgm:prSet presAssocID="{67D6E4B6-2F80-4EB3-ADDD-C4FC31F422C0}" presName="accentRepeatNode" presStyleLbl="solidFgAcc1" presStyleIdx="0" presStyleCnt="6"/>
      <dgm:spPr/>
    </dgm:pt>
    <dgm:pt modelId="{6C5B6DDE-FC89-4E5F-B7E4-A525629A5713}" type="pres">
      <dgm:prSet presAssocID="{46E02BF7-7360-41B4-8D2E-223897DA7234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417735-2A6E-4B13-958B-CD149F42C379}" type="pres">
      <dgm:prSet presAssocID="{46E02BF7-7360-41B4-8D2E-223897DA7234}" presName="accent_2" presStyleCnt="0"/>
      <dgm:spPr/>
    </dgm:pt>
    <dgm:pt modelId="{CAD115CC-5A11-4D90-9706-A47890399B15}" type="pres">
      <dgm:prSet presAssocID="{46E02BF7-7360-41B4-8D2E-223897DA7234}" presName="accentRepeatNode" presStyleLbl="solidFgAcc1" presStyleIdx="1" presStyleCnt="6"/>
      <dgm:spPr/>
    </dgm:pt>
    <dgm:pt modelId="{F5E9150A-72EA-4390-9F54-0C890626A8AB}" type="pres">
      <dgm:prSet presAssocID="{1105A8AF-6A99-4FFC-B3B3-053141EA26A0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FCAD57-D535-4219-A810-7D264FACF43A}" type="pres">
      <dgm:prSet presAssocID="{1105A8AF-6A99-4FFC-B3B3-053141EA26A0}" presName="accent_3" presStyleCnt="0"/>
      <dgm:spPr/>
    </dgm:pt>
    <dgm:pt modelId="{C8EB2183-ADEB-4D7A-8E8D-18DCF72EFBAE}" type="pres">
      <dgm:prSet presAssocID="{1105A8AF-6A99-4FFC-B3B3-053141EA26A0}" presName="accentRepeatNode" presStyleLbl="solidFgAcc1" presStyleIdx="2" presStyleCnt="6"/>
      <dgm:spPr/>
    </dgm:pt>
    <dgm:pt modelId="{3AEDDB44-BD1A-4F77-9D44-0942B0AB4E38}" type="pres">
      <dgm:prSet presAssocID="{143FFD81-C8FF-40C8-9295-5C94B47240CC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6C4D48-8598-4B5F-BEB3-2D6CBDD5563D}" type="pres">
      <dgm:prSet presAssocID="{143FFD81-C8FF-40C8-9295-5C94B47240CC}" presName="accent_4" presStyleCnt="0"/>
      <dgm:spPr/>
    </dgm:pt>
    <dgm:pt modelId="{00E82E30-D49A-43B8-9AB4-135F11C80874}" type="pres">
      <dgm:prSet presAssocID="{143FFD81-C8FF-40C8-9295-5C94B47240CC}" presName="accentRepeatNode" presStyleLbl="solidFgAcc1" presStyleIdx="3" presStyleCnt="6"/>
      <dgm:spPr/>
    </dgm:pt>
    <dgm:pt modelId="{DE91E134-A1CE-4F92-BD24-6B9D815EAB86}" type="pres">
      <dgm:prSet presAssocID="{5068AA46-4EE3-4F1B-8526-41F8BA82E139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6E293B-3DE6-42E1-A988-DBFE49054DB0}" type="pres">
      <dgm:prSet presAssocID="{5068AA46-4EE3-4F1B-8526-41F8BA82E139}" presName="accent_5" presStyleCnt="0"/>
      <dgm:spPr/>
    </dgm:pt>
    <dgm:pt modelId="{2677DDF5-51AC-4A85-8892-7A009F465DF2}" type="pres">
      <dgm:prSet presAssocID="{5068AA46-4EE3-4F1B-8526-41F8BA82E139}" presName="accentRepeatNode" presStyleLbl="solidFgAcc1" presStyleIdx="4" presStyleCnt="6"/>
      <dgm:spPr/>
    </dgm:pt>
    <dgm:pt modelId="{40879A57-8F93-451A-85C6-F9A85ED2D4BE}" type="pres">
      <dgm:prSet presAssocID="{271D73E0-4FDF-4638-995F-28737656EDDF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6259E8-F34F-4ACD-AF0A-6386D0C26FA5}" type="pres">
      <dgm:prSet presAssocID="{271D73E0-4FDF-4638-995F-28737656EDDF}" presName="accent_6" presStyleCnt="0"/>
      <dgm:spPr/>
    </dgm:pt>
    <dgm:pt modelId="{108F1326-914F-4555-B232-8F94DB58F727}" type="pres">
      <dgm:prSet presAssocID="{271D73E0-4FDF-4638-995F-28737656EDDF}" presName="accentRepeatNode" presStyleLbl="solidFgAcc1" presStyleIdx="5" presStyleCnt="6"/>
      <dgm:spPr/>
    </dgm:pt>
  </dgm:ptLst>
  <dgm:cxnLst>
    <dgm:cxn modelId="{F9D2BCC3-7C9E-44F6-BF5A-A8E7D35CC8A7}" type="presOf" srcId="{A624C821-EF6D-4F6A-8DBF-41887FACB768}" destId="{62DE0027-268C-4985-97BE-9112796AF7D6}" srcOrd="0" destOrd="0" presId="urn:microsoft.com/office/officeart/2008/layout/VerticalCurvedList"/>
    <dgm:cxn modelId="{E6372060-A890-46C9-B92A-3FA76CF97769}" type="presOf" srcId="{67D6E4B6-2F80-4EB3-ADDD-C4FC31F422C0}" destId="{89662870-8608-4B18-9133-E92F6E7B5F72}" srcOrd="0" destOrd="0" presId="urn:microsoft.com/office/officeart/2008/layout/VerticalCurvedList"/>
    <dgm:cxn modelId="{843D055F-2728-43DD-BA6C-17AE8DBF7DC8}" srcId="{15F66E13-8B23-41A2-847E-FEA5CD2D7060}" destId="{46E02BF7-7360-41B4-8D2E-223897DA7234}" srcOrd="1" destOrd="0" parTransId="{3940780B-DBB6-4D80-969E-DF562668F4DB}" sibTransId="{B2C75AD0-6E7E-47A8-BA9D-360F9228484A}"/>
    <dgm:cxn modelId="{37F593E9-A85C-4368-84F0-F5F10531E717}" type="presOf" srcId="{5068AA46-4EE3-4F1B-8526-41F8BA82E139}" destId="{DE91E134-A1CE-4F92-BD24-6B9D815EAB86}" srcOrd="0" destOrd="0" presId="urn:microsoft.com/office/officeart/2008/layout/VerticalCurvedList"/>
    <dgm:cxn modelId="{24828223-395E-4BA9-99EF-94780B0F6582}" srcId="{15F66E13-8B23-41A2-847E-FEA5CD2D7060}" destId="{1105A8AF-6A99-4FFC-B3B3-053141EA26A0}" srcOrd="2" destOrd="0" parTransId="{C778CFDF-ADBC-4055-BC3E-AFC0323B3CB0}" sibTransId="{272BF888-6A47-4D78-AECE-9C7A0052BB18}"/>
    <dgm:cxn modelId="{37D71F29-254B-46B9-A1E0-5C6E6273E19F}" srcId="{15F66E13-8B23-41A2-847E-FEA5CD2D7060}" destId="{143FFD81-C8FF-40C8-9295-5C94B47240CC}" srcOrd="3" destOrd="0" parTransId="{CBB6CBC1-3940-461A-9906-6F6991C29424}" sibTransId="{669A338C-F624-4CB8-9878-D8418327425E}"/>
    <dgm:cxn modelId="{06A7032C-9C23-4507-8B0E-A4FDE1CB1711}" type="presOf" srcId="{143FFD81-C8FF-40C8-9295-5C94B47240CC}" destId="{3AEDDB44-BD1A-4F77-9D44-0942B0AB4E38}" srcOrd="0" destOrd="0" presId="urn:microsoft.com/office/officeart/2008/layout/VerticalCurvedList"/>
    <dgm:cxn modelId="{50500F41-4061-4EE0-954D-D3DD2D7B9EF2}" srcId="{15F66E13-8B23-41A2-847E-FEA5CD2D7060}" destId="{5068AA46-4EE3-4F1B-8526-41F8BA82E139}" srcOrd="4" destOrd="0" parTransId="{323E8B91-889D-4591-913C-EB966936A858}" sibTransId="{F57F1641-2753-4D32-AFF8-2542057A5C3B}"/>
    <dgm:cxn modelId="{DB2EBD9E-6DF2-4CFE-8BBA-D6751CDCDA93}" srcId="{15F66E13-8B23-41A2-847E-FEA5CD2D7060}" destId="{67D6E4B6-2F80-4EB3-ADDD-C4FC31F422C0}" srcOrd="0" destOrd="0" parTransId="{46E98F78-74AA-4EC9-94BF-78084D550D4E}" sibTransId="{A624C821-EF6D-4F6A-8DBF-41887FACB768}"/>
    <dgm:cxn modelId="{69E8074B-299B-4311-869A-DA6B115E5897}" type="presOf" srcId="{46E02BF7-7360-41B4-8D2E-223897DA7234}" destId="{6C5B6DDE-FC89-4E5F-B7E4-A525629A5713}" srcOrd="0" destOrd="0" presId="urn:microsoft.com/office/officeart/2008/layout/VerticalCurvedList"/>
    <dgm:cxn modelId="{B75346AF-A694-471A-BD29-712E6C32881C}" type="presOf" srcId="{271D73E0-4FDF-4638-995F-28737656EDDF}" destId="{40879A57-8F93-451A-85C6-F9A85ED2D4BE}" srcOrd="0" destOrd="0" presId="urn:microsoft.com/office/officeart/2008/layout/VerticalCurvedList"/>
    <dgm:cxn modelId="{AE480A46-0094-457E-A56F-56B4E329BE64}" type="presOf" srcId="{15F66E13-8B23-41A2-847E-FEA5CD2D7060}" destId="{3EBF8D5D-3607-4D26-BD60-C2F6C3BD495E}" srcOrd="0" destOrd="0" presId="urn:microsoft.com/office/officeart/2008/layout/VerticalCurvedList"/>
    <dgm:cxn modelId="{C8B54FA7-292F-4852-9B2F-AA9FE3DA47B0}" srcId="{15F66E13-8B23-41A2-847E-FEA5CD2D7060}" destId="{271D73E0-4FDF-4638-995F-28737656EDDF}" srcOrd="5" destOrd="0" parTransId="{3FDDA983-6F83-4D58-BC53-54820896056E}" sibTransId="{344D2A37-2D0B-4CDE-9C09-A9EBEE7E7071}"/>
    <dgm:cxn modelId="{36F9D118-19E7-4ACE-BDDA-B68A34CC788B}" type="presOf" srcId="{1105A8AF-6A99-4FFC-B3B3-053141EA26A0}" destId="{F5E9150A-72EA-4390-9F54-0C890626A8AB}" srcOrd="0" destOrd="0" presId="urn:microsoft.com/office/officeart/2008/layout/VerticalCurvedList"/>
    <dgm:cxn modelId="{CC25C4E2-D5AE-4392-A7DE-CBD44C653965}" type="presParOf" srcId="{3EBF8D5D-3607-4D26-BD60-C2F6C3BD495E}" destId="{1B7D8DF2-C7D7-40B0-AD4F-B8BC022EBF50}" srcOrd="0" destOrd="0" presId="urn:microsoft.com/office/officeart/2008/layout/VerticalCurvedList"/>
    <dgm:cxn modelId="{0070404E-7C3A-409E-AF3C-A0222B4A7C98}" type="presParOf" srcId="{1B7D8DF2-C7D7-40B0-AD4F-B8BC022EBF50}" destId="{6CD117B5-B877-40CD-9E01-4FDBE631F63B}" srcOrd="0" destOrd="0" presId="urn:microsoft.com/office/officeart/2008/layout/VerticalCurvedList"/>
    <dgm:cxn modelId="{BF9A9178-1AB3-47DD-BCAB-B80E528378AE}" type="presParOf" srcId="{6CD117B5-B877-40CD-9E01-4FDBE631F63B}" destId="{3A33E6F4-D6A5-4937-9481-05631835B507}" srcOrd="0" destOrd="0" presId="urn:microsoft.com/office/officeart/2008/layout/VerticalCurvedList"/>
    <dgm:cxn modelId="{9E65047D-9E71-47BD-A39C-2E8347979B17}" type="presParOf" srcId="{6CD117B5-B877-40CD-9E01-4FDBE631F63B}" destId="{62DE0027-268C-4985-97BE-9112796AF7D6}" srcOrd="1" destOrd="0" presId="urn:microsoft.com/office/officeart/2008/layout/VerticalCurvedList"/>
    <dgm:cxn modelId="{940896A6-8FD2-4669-A219-53CFA858E254}" type="presParOf" srcId="{6CD117B5-B877-40CD-9E01-4FDBE631F63B}" destId="{0D864C31-1156-4960-B5E5-B4BA6839FE0F}" srcOrd="2" destOrd="0" presId="urn:microsoft.com/office/officeart/2008/layout/VerticalCurvedList"/>
    <dgm:cxn modelId="{7D3781C4-765E-4FE4-AAE4-5E8BA31BF6E0}" type="presParOf" srcId="{6CD117B5-B877-40CD-9E01-4FDBE631F63B}" destId="{23A7AD78-9F96-4CDC-8E56-A7B4A2EEE33E}" srcOrd="3" destOrd="0" presId="urn:microsoft.com/office/officeart/2008/layout/VerticalCurvedList"/>
    <dgm:cxn modelId="{0485C7FB-5C49-4693-ADAC-A5C5450D88B9}" type="presParOf" srcId="{1B7D8DF2-C7D7-40B0-AD4F-B8BC022EBF50}" destId="{89662870-8608-4B18-9133-E92F6E7B5F72}" srcOrd="1" destOrd="0" presId="urn:microsoft.com/office/officeart/2008/layout/VerticalCurvedList"/>
    <dgm:cxn modelId="{229524B1-F85F-448B-A867-0A37F4980E9A}" type="presParOf" srcId="{1B7D8DF2-C7D7-40B0-AD4F-B8BC022EBF50}" destId="{F03A894F-AD2A-469A-A018-67D0194B2922}" srcOrd="2" destOrd="0" presId="urn:microsoft.com/office/officeart/2008/layout/VerticalCurvedList"/>
    <dgm:cxn modelId="{8E8019CB-D6E3-4AB7-9AA0-5C078393B748}" type="presParOf" srcId="{F03A894F-AD2A-469A-A018-67D0194B2922}" destId="{89F0AE6A-3D49-4003-A9DF-2E37AB9ACAFC}" srcOrd="0" destOrd="0" presId="urn:microsoft.com/office/officeart/2008/layout/VerticalCurvedList"/>
    <dgm:cxn modelId="{CAB7305B-D8F1-4CC3-B559-4A6A99C5961E}" type="presParOf" srcId="{1B7D8DF2-C7D7-40B0-AD4F-B8BC022EBF50}" destId="{6C5B6DDE-FC89-4E5F-B7E4-A525629A5713}" srcOrd="3" destOrd="0" presId="urn:microsoft.com/office/officeart/2008/layout/VerticalCurvedList"/>
    <dgm:cxn modelId="{CE76F876-B4F4-46BA-B14E-DE2ADCFE3268}" type="presParOf" srcId="{1B7D8DF2-C7D7-40B0-AD4F-B8BC022EBF50}" destId="{38417735-2A6E-4B13-958B-CD149F42C379}" srcOrd="4" destOrd="0" presId="urn:microsoft.com/office/officeart/2008/layout/VerticalCurvedList"/>
    <dgm:cxn modelId="{C00E394C-BFBF-4F5E-96F8-AC8087FD313E}" type="presParOf" srcId="{38417735-2A6E-4B13-958B-CD149F42C379}" destId="{CAD115CC-5A11-4D90-9706-A47890399B15}" srcOrd="0" destOrd="0" presId="urn:microsoft.com/office/officeart/2008/layout/VerticalCurvedList"/>
    <dgm:cxn modelId="{6E44DD71-27A9-489C-BB20-E7CC842787E6}" type="presParOf" srcId="{1B7D8DF2-C7D7-40B0-AD4F-B8BC022EBF50}" destId="{F5E9150A-72EA-4390-9F54-0C890626A8AB}" srcOrd="5" destOrd="0" presId="urn:microsoft.com/office/officeart/2008/layout/VerticalCurvedList"/>
    <dgm:cxn modelId="{4E947032-9F59-4D6D-AE61-F49F37313D36}" type="presParOf" srcId="{1B7D8DF2-C7D7-40B0-AD4F-B8BC022EBF50}" destId="{B6FCAD57-D535-4219-A810-7D264FACF43A}" srcOrd="6" destOrd="0" presId="urn:microsoft.com/office/officeart/2008/layout/VerticalCurvedList"/>
    <dgm:cxn modelId="{CF1C4FC3-5257-415B-A28D-2792F99BFF07}" type="presParOf" srcId="{B6FCAD57-D535-4219-A810-7D264FACF43A}" destId="{C8EB2183-ADEB-4D7A-8E8D-18DCF72EFBAE}" srcOrd="0" destOrd="0" presId="urn:microsoft.com/office/officeart/2008/layout/VerticalCurvedList"/>
    <dgm:cxn modelId="{18A93EC6-9B15-4188-97A7-C9D3DE342309}" type="presParOf" srcId="{1B7D8DF2-C7D7-40B0-AD4F-B8BC022EBF50}" destId="{3AEDDB44-BD1A-4F77-9D44-0942B0AB4E38}" srcOrd="7" destOrd="0" presId="urn:microsoft.com/office/officeart/2008/layout/VerticalCurvedList"/>
    <dgm:cxn modelId="{A2204462-6362-42D0-8B66-55FCA920DF66}" type="presParOf" srcId="{1B7D8DF2-C7D7-40B0-AD4F-B8BC022EBF50}" destId="{C36C4D48-8598-4B5F-BEB3-2D6CBDD5563D}" srcOrd="8" destOrd="0" presId="urn:microsoft.com/office/officeart/2008/layout/VerticalCurvedList"/>
    <dgm:cxn modelId="{A85A9E26-8AFB-4CA6-B84D-185463EDE92D}" type="presParOf" srcId="{C36C4D48-8598-4B5F-BEB3-2D6CBDD5563D}" destId="{00E82E30-D49A-43B8-9AB4-135F11C80874}" srcOrd="0" destOrd="0" presId="urn:microsoft.com/office/officeart/2008/layout/VerticalCurvedList"/>
    <dgm:cxn modelId="{74F16486-3C87-4473-B462-6EE3F7663FD6}" type="presParOf" srcId="{1B7D8DF2-C7D7-40B0-AD4F-B8BC022EBF50}" destId="{DE91E134-A1CE-4F92-BD24-6B9D815EAB86}" srcOrd="9" destOrd="0" presId="urn:microsoft.com/office/officeart/2008/layout/VerticalCurvedList"/>
    <dgm:cxn modelId="{C5299F73-8771-4F68-8048-70B2F9EA3034}" type="presParOf" srcId="{1B7D8DF2-C7D7-40B0-AD4F-B8BC022EBF50}" destId="{8E6E293B-3DE6-42E1-A988-DBFE49054DB0}" srcOrd="10" destOrd="0" presId="urn:microsoft.com/office/officeart/2008/layout/VerticalCurvedList"/>
    <dgm:cxn modelId="{4369BD54-A5CF-43B6-9FC1-F027E4D01D72}" type="presParOf" srcId="{8E6E293B-3DE6-42E1-A988-DBFE49054DB0}" destId="{2677DDF5-51AC-4A85-8892-7A009F465DF2}" srcOrd="0" destOrd="0" presId="urn:microsoft.com/office/officeart/2008/layout/VerticalCurvedList"/>
    <dgm:cxn modelId="{B6630995-4FB3-4E02-B5A6-EE27BB9AA8F2}" type="presParOf" srcId="{1B7D8DF2-C7D7-40B0-AD4F-B8BC022EBF50}" destId="{40879A57-8F93-451A-85C6-F9A85ED2D4BE}" srcOrd="11" destOrd="0" presId="urn:microsoft.com/office/officeart/2008/layout/VerticalCurvedList"/>
    <dgm:cxn modelId="{6BFD40CA-AC0F-4593-BF7C-CD7DFBCAD06C}" type="presParOf" srcId="{1B7D8DF2-C7D7-40B0-AD4F-B8BC022EBF50}" destId="{706259E8-F34F-4ACD-AF0A-6386D0C26FA5}" srcOrd="12" destOrd="0" presId="urn:microsoft.com/office/officeart/2008/layout/VerticalCurvedList"/>
    <dgm:cxn modelId="{61182BD0-4AC2-4A08-AB00-0C0125382EEA}" type="presParOf" srcId="{706259E8-F34F-4ACD-AF0A-6386D0C26FA5}" destId="{108F1326-914F-4555-B232-8F94DB58F72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6CB440-14CA-458A-AAF9-C082DDDF6A7C}" type="doc">
      <dgm:prSet loTypeId="urn:microsoft.com/office/officeart/2008/layout/VerticalCurvedList" loCatId="list" qsTypeId="urn:microsoft.com/office/officeart/2005/8/quickstyle/3d3" qsCatId="3D" csTypeId="urn:microsoft.com/office/officeart/2005/8/colors/colorful5" csCatId="colorful" phldr="1"/>
      <dgm:spPr/>
    </dgm:pt>
    <dgm:pt modelId="{76767738-8D96-4F13-98AD-3F65791EF296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Финансовая поддержка семей при рождении детей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9BECBD-D05F-4706-8F0A-EA4572B57DD5}" type="parTrans" cxnId="{1CB0AC48-967F-47AC-A925-8B37161240D0}">
      <dgm:prSet/>
      <dgm:spPr/>
      <dgm:t>
        <a:bodyPr/>
        <a:lstStyle/>
        <a:p>
          <a:endParaRPr lang="ru-RU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FCAAC1-A7BD-4C81-AFA2-3025A9F1342B}" type="sibTrans" cxnId="{1CB0AC48-967F-47AC-A925-8B37161240D0}">
      <dgm:prSet/>
      <dgm:spPr/>
      <dgm:t>
        <a:bodyPr/>
        <a:lstStyle/>
        <a:p>
          <a:endParaRPr lang="ru-RU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D4E668-1203-4707-BA20-CBE8658BB21E}">
      <dgm:prSet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Содействие занятости женщин – создание условий дошкольного образования для детей в возрасте до трех лет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F961E0-5ABA-402B-A4A5-7329390062CE}" type="parTrans" cxnId="{47796C5F-FCDA-4904-A7C0-A2720D425FFF}">
      <dgm:prSet/>
      <dgm:spPr/>
      <dgm:t>
        <a:bodyPr/>
        <a:lstStyle/>
        <a:p>
          <a:endParaRPr lang="ru-RU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84BCB1-08D7-4469-ABA0-D3AFD94FC701}" type="sibTrans" cxnId="{47796C5F-FCDA-4904-A7C0-A2720D425FFF}">
      <dgm:prSet/>
      <dgm:spPr/>
      <dgm:t>
        <a:bodyPr/>
        <a:lstStyle/>
        <a:p>
          <a:endParaRPr lang="ru-RU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F958EA-6287-4D98-BE6D-CF6C53A6765A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системы мотивации граждан к здоровому образу жизни, включая здоровое питание и отказ от вредных привычек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D98ECB-13FC-4DD4-8B29-41B7BEA55A08}" type="parTrans" cxnId="{E7362207-F72E-4C08-A77B-D2BE803AEF8E}">
      <dgm:prSet/>
      <dgm:spPr/>
      <dgm:t>
        <a:bodyPr/>
        <a:lstStyle/>
        <a:p>
          <a:endParaRPr lang="ru-RU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E70B6E-73ED-4DAC-BA3D-97D0C852391C}" type="sibTrans" cxnId="{E7362207-F72E-4C08-A77B-D2BE803AEF8E}">
      <dgm:prSet/>
      <dgm:spPr/>
      <dgm:t>
        <a:bodyPr/>
        <a:lstStyle/>
        <a:p>
          <a:endParaRPr lang="ru-RU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9FB705-75A4-4292-8A23-BC2254F317AB}">
      <dgm:prSet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системы мотивации граждан к здоровому образу жизни, включая здоровое питание и отказ от вредных привычек</a:t>
          </a:r>
        </a:p>
      </dgm:t>
    </dgm:pt>
    <dgm:pt modelId="{A2CBD18D-B7E1-466B-BFEF-E51501515413}" type="parTrans" cxnId="{DA65C9F4-7E0A-42ED-82E0-C6122C5DC32A}">
      <dgm:prSet/>
      <dgm:spPr/>
      <dgm:t>
        <a:bodyPr/>
        <a:lstStyle/>
        <a:p>
          <a:endParaRPr lang="ru-RU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E0FF85-EBA6-4A2D-8170-003DF9A8D71C}" type="sibTrans" cxnId="{DA65C9F4-7E0A-42ED-82E0-C6122C5DC32A}">
      <dgm:prSet/>
      <dgm:spPr/>
      <dgm:t>
        <a:bodyPr/>
        <a:lstStyle/>
        <a:p>
          <a:endParaRPr lang="ru-RU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7E0361-FB53-4886-B724-FBA60037EF88}">
      <dgm:prSet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Старшее поколение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D1EC6A-8BBF-42CA-91A8-2116E6D7AA81}" type="parTrans" cxnId="{42DE5A64-DA22-441D-B40C-EF2255E56B4A}">
      <dgm:prSet/>
      <dgm:spPr/>
      <dgm:t>
        <a:bodyPr/>
        <a:lstStyle/>
        <a:p>
          <a:endParaRPr lang="ru-RU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21B0FA-BB49-4A16-931B-A7D25659BF3C}" type="sibTrans" cxnId="{42DE5A64-DA22-441D-B40C-EF2255E56B4A}">
      <dgm:prSet/>
      <dgm:spPr/>
      <dgm:t>
        <a:bodyPr/>
        <a:lstStyle/>
        <a:p>
          <a:endParaRPr lang="ru-RU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328E40-22B7-4BE7-8364-1269FC2124A3}" type="pres">
      <dgm:prSet presAssocID="{6E6CB440-14CA-458A-AAF9-C082DDDF6A7C}" presName="Name0" presStyleCnt="0">
        <dgm:presLayoutVars>
          <dgm:chMax val="7"/>
          <dgm:chPref val="7"/>
          <dgm:dir/>
        </dgm:presLayoutVars>
      </dgm:prSet>
      <dgm:spPr/>
    </dgm:pt>
    <dgm:pt modelId="{2C4F5FB1-31CD-4925-A0FE-5FE5A0462FA3}" type="pres">
      <dgm:prSet presAssocID="{6E6CB440-14CA-458A-AAF9-C082DDDF6A7C}" presName="Name1" presStyleCnt="0"/>
      <dgm:spPr/>
    </dgm:pt>
    <dgm:pt modelId="{C7F26DC2-27D9-4054-999A-24AC33F493BD}" type="pres">
      <dgm:prSet presAssocID="{6E6CB440-14CA-458A-AAF9-C082DDDF6A7C}" presName="cycle" presStyleCnt="0"/>
      <dgm:spPr/>
    </dgm:pt>
    <dgm:pt modelId="{0D4A1A3B-E72B-4B33-89ED-26FEFAB77DF0}" type="pres">
      <dgm:prSet presAssocID="{6E6CB440-14CA-458A-AAF9-C082DDDF6A7C}" presName="srcNode" presStyleLbl="node1" presStyleIdx="0" presStyleCnt="5"/>
      <dgm:spPr/>
    </dgm:pt>
    <dgm:pt modelId="{7A871B81-3BDF-4C40-B03D-06597C8E395D}" type="pres">
      <dgm:prSet presAssocID="{6E6CB440-14CA-458A-AAF9-C082DDDF6A7C}" presName="conn" presStyleLbl="parChTrans1D2" presStyleIdx="0" presStyleCnt="1"/>
      <dgm:spPr/>
      <dgm:t>
        <a:bodyPr/>
        <a:lstStyle/>
        <a:p>
          <a:endParaRPr lang="ru-RU"/>
        </a:p>
      </dgm:t>
    </dgm:pt>
    <dgm:pt modelId="{8C2DF19F-1415-43DF-8338-4ED20AD081E6}" type="pres">
      <dgm:prSet presAssocID="{6E6CB440-14CA-458A-AAF9-C082DDDF6A7C}" presName="extraNode" presStyleLbl="node1" presStyleIdx="0" presStyleCnt="5"/>
      <dgm:spPr/>
    </dgm:pt>
    <dgm:pt modelId="{24A241BA-210E-4B80-A41F-D4E5DB154F68}" type="pres">
      <dgm:prSet presAssocID="{6E6CB440-14CA-458A-AAF9-C082DDDF6A7C}" presName="dstNode" presStyleLbl="node1" presStyleIdx="0" presStyleCnt="5"/>
      <dgm:spPr/>
    </dgm:pt>
    <dgm:pt modelId="{64846E6E-5D00-4667-B534-0DB9FDFDDC61}" type="pres">
      <dgm:prSet presAssocID="{76767738-8D96-4F13-98AD-3F65791EF296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9ABD91-54C4-413C-9B75-6821B49949A1}" type="pres">
      <dgm:prSet presAssocID="{76767738-8D96-4F13-98AD-3F65791EF296}" presName="accent_1" presStyleCnt="0"/>
      <dgm:spPr/>
    </dgm:pt>
    <dgm:pt modelId="{6086A916-5DA8-42B1-B6BC-7A4E0C8C4C3E}" type="pres">
      <dgm:prSet presAssocID="{76767738-8D96-4F13-98AD-3F65791EF296}" presName="accentRepeatNode" presStyleLbl="solidFgAcc1" presStyleIdx="0" presStyleCnt="5"/>
      <dgm:spPr/>
    </dgm:pt>
    <dgm:pt modelId="{EBDA95B2-9000-448B-A5C4-5F401FA89140}" type="pres">
      <dgm:prSet presAssocID="{9BD4E668-1203-4707-BA20-CBE8658BB21E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F5355B-6F33-44E9-AEE7-2C4AF9775BB3}" type="pres">
      <dgm:prSet presAssocID="{9BD4E668-1203-4707-BA20-CBE8658BB21E}" presName="accent_2" presStyleCnt="0"/>
      <dgm:spPr/>
    </dgm:pt>
    <dgm:pt modelId="{24920C57-8025-45E9-AE06-2FBB7E8C46FF}" type="pres">
      <dgm:prSet presAssocID="{9BD4E668-1203-4707-BA20-CBE8658BB21E}" presName="accentRepeatNode" presStyleLbl="solidFgAcc1" presStyleIdx="1" presStyleCnt="5"/>
      <dgm:spPr/>
    </dgm:pt>
    <dgm:pt modelId="{2ABC1703-F965-40EE-A950-0FD25A37A17F}" type="pres">
      <dgm:prSet presAssocID="{697E0361-FB53-4886-B724-FBA60037EF88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0402DD-EAC3-45B1-A914-66443A731646}" type="pres">
      <dgm:prSet presAssocID="{697E0361-FB53-4886-B724-FBA60037EF88}" presName="accent_3" presStyleCnt="0"/>
      <dgm:spPr/>
    </dgm:pt>
    <dgm:pt modelId="{132889EB-2FAF-4DEA-AE69-9D4383BB1087}" type="pres">
      <dgm:prSet presAssocID="{697E0361-FB53-4886-B724-FBA60037EF88}" presName="accentRepeatNode" presStyleLbl="solidFgAcc1" presStyleIdx="2" presStyleCnt="5"/>
      <dgm:spPr/>
    </dgm:pt>
    <dgm:pt modelId="{38F5FD2F-1BAE-436C-83ED-81BB88EE4C33}" type="pres">
      <dgm:prSet presAssocID="{6C9FB705-75A4-4292-8A23-BC2254F317AB}" presName="text_4" presStyleLbl="node1" presStyleIdx="3" presStyleCnt="5" custScaleY="1322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58E7C9-0025-47F4-B1F3-8A014C3B1B76}" type="pres">
      <dgm:prSet presAssocID="{6C9FB705-75A4-4292-8A23-BC2254F317AB}" presName="accent_4" presStyleCnt="0"/>
      <dgm:spPr/>
    </dgm:pt>
    <dgm:pt modelId="{33A6551B-8521-40E8-AB9F-AAF4E0F544F5}" type="pres">
      <dgm:prSet presAssocID="{6C9FB705-75A4-4292-8A23-BC2254F317AB}" presName="accentRepeatNode" presStyleLbl="solidFgAcc1" presStyleIdx="3" presStyleCnt="5"/>
      <dgm:spPr/>
    </dgm:pt>
    <dgm:pt modelId="{496BAAD3-34D5-4830-BA31-CA8E9C2E16CE}" type="pres">
      <dgm:prSet presAssocID="{47F958EA-6287-4D98-BE6D-CF6C53A6765A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B439C8-8E85-453F-9D0A-ED477E080015}" type="pres">
      <dgm:prSet presAssocID="{47F958EA-6287-4D98-BE6D-CF6C53A6765A}" presName="accent_5" presStyleCnt="0"/>
      <dgm:spPr/>
    </dgm:pt>
    <dgm:pt modelId="{86C4F456-1CEA-405D-99A3-C161087E63F0}" type="pres">
      <dgm:prSet presAssocID="{47F958EA-6287-4D98-BE6D-CF6C53A6765A}" presName="accentRepeatNode" presStyleLbl="solidFgAcc1" presStyleIdx="4" presStyleCnt="5"/>
      <dgm:spPr/>
    </dgm:pt>
  </dgm:ptLst>
  <dgm:cxnLst>
    <dgm:cxn modelId="{1CB0AC48-967F-47AC-A925-8B37161240D0}" srcId="{6E6CB440-14CA-458A-AAF9-C082DDDF6A7C}" destId="{76767738-8D96-4F13-98AD-3F65791EF296}" srcOrd="0" destOrd="0" parTransId="{DE9BECBD-D05F-4706-8F0A-EA4572B57DD5}" sibTransId="{F4FCAAC1-A7BD-4C81-AFA2-3025A9F1342B}"/>
    <dgm:cxn modelId="{42DE5A64-DA22-441D-B40C-EF2255E56B4A}" srcId="{6E6CB440-14CA-458A-AAF9-C082DDDF6A7C}" destId="{697E0361-FB53-4886-B724-FBA60037EF88}" srcOrd="2" destOrd="0" parTransId="{34D1EC6A-8BBF-42CA-91A8-2116E6D7AA81}" sibTransId="{6C21B0FA-BB49-4A16-931B-A7D25659BF3C}"/>
    <dgm:cxn modelId="{2ED08941-8274-43C7-B102-980E0007FD54}" type="presOf" srcId="{697E0361-FB53-4886-B724-FBA60037EF88}" destId="{2ABC1703-F965-40EE-A950-0FD25A37A17F}" srcOrd="0" destOrd="0" presId="urn:microsoft.com/office/officeart/2008/layout/VerticalCurvedList"/>
    <dgm:cxn modelId="{DDA2D6FB-2149-49CA-9E53-A25C9B2AA47F}" type="presOf" srcId="{6C9FB705-75A4-4292-8A23-BC2254F317AB}" destId="{38F5FD2F-1BAE-436C-83ED-81BB88EE4C33}" srcOrd="0" destOrd="0" presId="urn:microsoft.com/office/officeart/2008/layout/VerticalCurvedList"/>
    <dgm:cxn modelId="{FE79607C-7463-463F-A9BF-E8955FC4AFBF}" type="presOf" srcId="{6E6CB440-14CA-458A-AAF9-C082DDDF6A7C}" destId="{53328E40-22B7-4BE7-8364-1269FC2124A3}" srcOrd="0" destOrd="0" presId="urn:microsoft.com/office/officeart/2008/layout/VerticalCurvedList"/>
    <dgm:cxn modelId="{DA65C9F4-7E0A-42ED-82E0-C6122C5DC32A}" srcId="{6E6CB440-14CA-458A-AAF9-C082DDDF6A7C}" destId="{6C9FB705-75A4-4292-8A23-BC2254F317AB}" srcOrd="3" destOrd="0" parTransId="{A2CBD18D-B7E1-466B-BFEF-E51501515413}" sibTransId="{53E0FF85-EBA6-4A2D-8170-003DF9A8D71C}"/>
    <dgm:cxn modelId="{C08523A3-7025-42B5-91B6-8B44C4E791F9}" type="presOf" srcId="{47F958EA-6287-4D98-BE6D-CF6C53A6765A}" destId="{496BAAD3-34D5-4830-BA31-CA8E9C2E16CE}" srcOrd="0" destOrd="0" presId="urn:microsoft.com/office/officeart/2008/layout/VerticalCurvedList"/>
    <dgm:cxn modelId="{CD8012F9-2EFB-4B54-8DE8-B264CB9398E5}" type="presOf" srcId="{9BD4E668-1203-4707-BA20-CBE8658BB21E}" destId="{EBDA95B2-9000-448B-A5C4-5F401FA89140}" srcOrd="0" destOrd="0" presId="urn:microsoft.com/office/officeart/2008/layout/VerticalCurvedList"/>
    <dgm:cxn modelId="{E7362207-F72E-4C08-A77B-D2BE803AEF8E}" srcId="{6E6CB440-14CA-458A-AAF9-C082DDDF6A7C}" destId="{47F958EA-6287-4D98-BE6D-CF6C53A6765A}" srcOrd="4" destOrd="0" parTransId="{1DD98ECB-13FC-4DD4-8B29-41B7BEA55A08}" sibTransId="{19E70B6E-73ED-4DAC-BA3D-97D0C852391C}"/>
    <dgm:cxn modelId="{98F72D51-0635-4500-8A4D-22C49F9FA3E7}" type="presOf" srcId="{76767738-8D96-4F13-98AD-3F65791EF296}" destId="{64846E6E-5D00-4667-B534-0DB9FDFDDC61}" srcOrd="0" destOrd="0" presId="urn:microsoft.com/office/officeart/2008/layout/VerticalCurvedList"/>
    <dgm:cxn modelId="{47796C5F-FCDA-4904-A7C0-A2720D425FFF}" srcId="{6E6CB440-14CA-458A-AAF9-C082DDDF6A7C}" destId="{9BD4E668-1203-4707-BA20-CBE8658BB21E}" srcOrd="1" destOrd="0" parTransId="{DFF961E0-5ABA-402B-A4A5-7329390062CE}" sibTransId="{C684BCB1-08D7-4469-ABA0-D3AFD94FC701}"/>
    <dgm:cxn modelId="{2EEB29B3-18D7-422B-8EDF-8BE04C2A5A4E}" type="presOf" srcId="{F4FCAAC1-A7BD-4C81-AFA2-3025A9F1342B}" destId="{7A871B81-3BDF-4C40-B03D-06597C8E395D}" srcOrd="0" destOrd="0" presId="urn:microsoft.com/office/officeart/2008/layout/VerticalCurvedList"/>
    <dgm:cxn modelId="{BAD5250C-4F32-470D-BF4E-4562A20344BE}" type="presParOf" srcId="{53328E40-22B7-4BE7-8364-1269FC2124A3}" destId="{2C4F5FB1-31CD-4925-A0FE-5FE5A0462FA3}" srcOrd="0" destOrd="0" presId="urn:microsoft.com/office/officeart/2008/layout/VerticalCurvedList"/>
    <dgm:cxn modelId="{423E94D2-E59C-49A4-ACDC-896B0857ECE6}" type="presParOf" srcId="{2C4F5FB1-31CD-4925-A0FE-5FE5A0462FA3}" destId="{C7F26DC2-27D9-4054-999A-24AC33F493BD}" srcOrd="0" destOrd="0" presId="urn:microsoft.com/office/officeart/2008/layout/VerticalCurvedList"/>
    <dgm:cxn modelId="{2DCEEDB2-2459-41F4-B63B-3784DBE7A555}" type="presParOf" srcId="{C7F26DC2-27D9-4054-999A-24AC33F493BD}" destId="{0D4A1A3B-E72B-4B33-89ED-26FEFAB77DF0}" srcOrd="0" destOrd="0" presId="urn:microsoft.com/office/officeart/2008/layout/VerticalCurvedList"/>
    <dgm:cxn modelId="{4EBF33B2-A6E9-4901-8589-45D3FA673034}" type="presParOf" srcId="{C7F26DC2-27D9-4054-999A-24AC33F493BD}" destId="{7A871B81-3BDF-4C40-B03D-06597C8E395D}" srcOrd="1" destOrd="0" presId="urn:microsoft.com/office/officeart/2008/layout/VerticalCurvedList"/>
    <dgm:cxn modelId="{5FE4FBD0-E09A-4461-8191-5960DD1FF6F5}" type="presParOf" srcId="{C7F26DC2-27D9-4054-999A-24AC33F493BD}" destId="{8C2DF19F-1415-43DF-8338-4ED20AD081E6}" srcOrd="2" destOrd="0" presId="urn:microsoft.com/office/officeart/2008/layout/VerticalCurvedList"/>
    <dgm:cxn modelId="{12D2D21D-DA2B-46F9-A093-4743F80B93A8}" type="presParOf" srcId="{C7F26DC2-27D9-4054-999A-24AC33F493BD}" destId="{24A241BA-210E-4B80-A41F-D4E5DB154F68}" srcOrd="3" destOrd="0" presId="urn:microsoft.com/office/officeart/2008/layout/VerticalCurvedList"/>
    <dgm:cxn modelId="{D752C2F6-2E7B-4D33-826D-B3D00112609A}" type="presParOf" srcId="{2C4F5FB1-31CD-4925-A0FE-5FE5A0462FA3}" destId="{64846E6E-5D00-4667-B534-0DB9FDFDDC61}" srcOrd="1" destOrd="0" presId="urn:microsoft.com/office/officeart/2008/layout/VerticalCurvedList"/>
    <dgm:cxn modelId="{D505D18A-E4D7-476B-B659-405FE59C3D1B}" type="presParOf" srcId="{2C4F5FB1-31CD-4925-A0FE-5FE5A0462FA3}" destId="{3B9ABD91-54C4-413C-9B75-6821B49949A1}" srcOrd="2" destOrd="0" presId="urn:microsoft.com/office/officeart/2008/layout/VerticalCurvedList"/>
    <dgm:cxn modelId="{B38C28B6-ABE2-4672-8643-350640965ECC}" type="presParOf" srcId="{3B9ABD91-54C4-413C-9B75-6821B49949A1}" destId="{6086A916-5DA8-42B1-B6BC-7A4E0C8C4C3E}" srcOrd="0" destOrd="0" presId="urn:microsoft.com/office/officeart/2008/layout/VerticalCurvedList"/>
    <dgm:cxn modelId="{EC27304F-8EE1-40DE-85F2-9A5790E1AE3D}" type="presParOf" srcId="{2C4F5FB1-31CD-4925-A0FE-5FE5A0462FA3}" destId="{EBDA95B2-9000-448B-A5C4-5F401FA89140}" srcOrd="3" destOrd="0" presId="urn:microsoft.com/office/officeart/2008/layout/VerticalCurvedList"/>
    <dgm:cxn modelId="{67820B82-4D36-4A3B-A8D9-2E0D01A76195}" type="presParOf" srcId="{2C4F5FB1-31CD-4925-A0FE-5FE5A0462FA3}" destId="{27F5355B-6F33-44E9-AEE7-2C4AF9775BB3}" srcOrd="4" destOrd="0" presId="urn:microsoft.com/office/officeart/2008/layout/VerticalCurvedList"/>
    <dgm:cxn modelId="{9279AEE1-FBCC-4289-89C7-ED95BA748C6E}" type="presParOf" srcId="{27F5355B-6F33-44E9-AEE7-2C4AF9775BB3}" destId="{24920C57-8025-45E9-AE06-2FBB7E8C46FF}" srcOrd="0" destOrd="0" presId="urn:microsoft.com/office/officeart/2008/layout/VerticalCurvedList"/>
    <dgm:cxn modelId="{5749323F-79D4-4E62-8220-98FAFC6C8842}" type="presParOf" srcId="{2C4F5FB1-31CD-4925-A0FE-5FE5A0462FA3}" destId="{2ABC1703-F965-40EE-A950-0FD25A37A17F}" srcOrd="5" destOrd="0" presId="urn:microsoft.com/office/officeart/2008/layout/VerticalCurvedList"/>
    <dgm:cxn modelId="{09376C9F-80AE-4D42-AA3C-00B9FEC9C114}" type="presParOf" srcId="{2C4F5FB1-31CD-4925-A0FE-5FE5A0462FA3}" destId="{3B0402DD-EAC3-45B1-A914-66443A731646}" srcOrd="6" destOrd="0" presId="urn:microsoft.com/office/officeart/2008/layout/VerticalCurvedList"/>
    <dgm:cxn modelId="{50690ADE-3B53-43C9-AAC0-6625B7D1D983}" type="presParOf" srcId="{3B0402DD-EAC3-45B1-A914-66443A731646}" destId="{132889EB-2FAF-4DEA-AE69-9D4383BB1087}" srcOrd="0" destOrd="0" presId="urn:microsoft.com/office/officeart/2008/layout/VerticalCurvedList"/>
    <dgm:cxn modelId="{3E6C5ACF-45E6-46E2-9A47-F599CE53657E}" type="presParOf" srcId="{2C4F5FB1-31CD-4925-A0FE-5FE5A0462FA3}" destId="{38F5FD2F-1BAE-436C-83ED-81BB88EE4C33}" srcOrd="7" destOrd="0" presId="urn:microsoft.com/office/officeart/2008/layout/VerticalCurvedList"/>
    <dgm:cxn modelId="{FF6F9FA7-8200-4ED4-AC76-2A2562F35D59}" type="presParOf" srcId="{2C4F5FB1-31CD-4925-A0FE-5FE5A0462FA3}" destId="{1B58E7C9-0025-47F4-B1F3-8A014C3B1B76}" srcOrd="8" destOrd="0" presId="urn:microsoft.com/office/officeart/2008/layout/VerticalCurvedList"/>
    <dgm:cxn modelId="{87483169-90E2-4D02-BAAB-BFC6B2D0ED9C}" type="presParOf" srcId="{1B58E7C9-0025-47F4-B1F3-8A014C3B1B76}" destId="{33A6551B-8521-40E8-AB9F-AAF4E0F544F5}" srcOrd="0" destOrd="0" presId="urn:microsoft.com/office/officeart/2008/layout/VerticalCurvedList"/>
    <dgm:cxn modelId="{C5DDBF2B-34D9-4D2E-A300-370BDBBDE497}" type="presParOf" srcId="{2C4F5FB1-31CD-4925-A0FE-5FE5A0462FA3}" destId="{496BAAD3-34D5-4830-BA31-CA8E9C2E16CE}" srcOrd="9" destOrd="0" presId="urn:microsoft.com/office/officeart/2008/layout/VerticalCurvedList"/>
    <dgm:cxn modelId="{E4F288D5-7BEB-4D55-87E5-55DDDFA641C6}" type="presParOf" srcId="{2C4F5FB1-31CD-4925-A0FE-5FE5A0462FA3}" destId="{42B439C8-8E85-453F-9D0A-ED477E080015}" srcOrd="10" destOrd="0" presId="urn:microsoft.com/office/officeart/2008/layout/VerticalCurvedList"/>
    <dgm:cxn modelId="{D893D5FD-C195-4E19-9907-31C60EDD537B}" type="presParOf" srcId="{42B439C8-8E85-453F-9D0A-ED477E080015}" destId="{86C4F456-1CEA-405D-99A3-C161087E63F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A12A4C9-2375-4348-A684-B454450F5982}" type="doc">
      <dgm:prSet loTypeId="urn:microsoft.com/office/officeart/2008/layout/VerticalCurvedLis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993FF8F-64CB-4E9C-B2B1-A45F5523B80C}">
      <dgm:prSet custT="1"/>
      <dgm:spPr/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мер социальной поддержки отдельных категорий граждан</a:t>
          </a:r>
          <a:endParaRPr lang="ru-RU" sz="16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411246-AF97-47D4-9607-F9837B72C753}" type="parTrans" cxnId="{5B9CD91F-05B6-406A-8162-DFB9369500F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928377-6BA3-4A30-AECE-641ACB1AED92}" type="sibTrans" cxnId="{5B9CD91F-05B6-406A-8162-DFB9369500F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F270A2-A1DE-41D1-9893-B6E3844EABA2}">
      <dgm:prSet custT="1"/>
      <dgm:spPr/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Модернизация и развитие социального обслуживания населения</a:t>
          </a:r>
          <a:endParaRPr lang="ru-RU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FF9F42-D64B-40A1-BBBF-BE9AD8F98FD4}" type="parTrans" cxnId="{E5A3A03C-E2F9-4584-8D30-06701BD85242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A07241-E128-4D92-8671-49F37289AFA6}" type="sibTrans" cxnId="{E5A3A03C-E2F9-4584-8D30-06701BD85242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0E0902-DF97-4F5C-A04B-BF1DF9236CD0}">
      <dgm:prSet custT="1"/>
      <dgm:spPr/>
      <dgm:t>
        <a:bodyPr/>
        <a:lstStyle/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 социальной поддержки семьи и детей.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21D98B-31B9-4D79-8E3B-6B2D245C12F3}" type="parTrans" cxnId="{61526657-8812-4F2E-B124-B6851F31D69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0BA9F0-8314-4F73-A417-539ADB8051E2}" type="sibTrans" cxnId="{61526657-8812-4F2E-B124-B6851F31D69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BD07A7-5536-4D70-9CD8-1DC3C9A4A39B}">
      <dgm:prSet custT="1"/>
      <dgm:spPr/>
      <dgm:t>
        <a:bodyPr/>
        <a:lstStyle/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реализации Государственной программы.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E60635-B74C-41F8-8979-8DA0BF0B41E9}" type="parTrans" cxnId="{62CE88B3-218B-476E-BDBE-8DED4D2C77A6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B15975-D0E3-463D-8C2E-E5AEE1E4B0CF}" type="sibTrans" cxnId="{62CE88B3-218B-476E-BDBE-8DED4D2C77A6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CAA5A9-1A31-474B-9A56-3D5ACA932DDC}">
      <dgm:prSet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Старшее поколение  Ленинградской области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3D3E8A-C3C5-4C65-90D0-8278613189A8}" type="parTrans" cxnId="{C8D37DF5-8A24-4A1D-903B-4A83F9896766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869F3C-1169-488D-8DED-64CCC6FA7DA3}" type="sibTrans" cxnId="{C8D37DF5-8A24-4A1D-903B-4A83F9896766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8852AA-1274-48B2-8AAD-E79071A3159F}">
      <dgm:prSet custT="1"/>
      <dgm:spPr/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доступной среды жизнедеятельности для инвалидов в Ленинградской области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53C167-4F8F-4251-A4F1-9CAFAC586FD0}" type="parTrans" cxnId="{F9C8583B-33F5-435D-9DDB-126BE2A4B042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7ABB55-A4C2-43E4-B0D4-47C81CF8C0AF}" type="sibTrans" cxnId="{F9C8583B-33F5-435D-9DDB-126BE2A4B042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87BDB8-641A-4B20-B8BC-B28D3C36C8C2}" type="pres">
      <dgm:prSet presAssocID="{CA12A4C9-2375-4348-A684-B454450F598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53CC2CD3-1F2E-43C4-9ADD-FE33BC44B6B9}" type="pres">
      <dgm:prSet presAssocID="{CA12A4C9-2375-4348-A684-B454450F5982}" presName="Name1" presStyleCnt="0"/>
      <dgm:spPr/>
    </dgm:pt>
    <dgm:pt modelId="{C65B1F0F-EE5C-4156-9817-4F67FE98DFA4}" type="pres">
      <dgm:prSet presAssocID="{CA12A4C9-2375-4348-A684-B454450F5982}" presName="cycle" presStyleCnt="0"/>
      <dgm:spPr/>
    </dgm:pt>
    <dgm:pt modelId="{F33CF7A3-FBD0-47C3-9CF2-93CC7DA74D4B}" type="pres">
      <dgm:prSet presAssocID="{CA12A4C9-2375-4348-A684-B454450F5982}" presName="srcNode" presStyleLbl="node1" presStyleIdx="0" presStyleCnt="6"/>
      <dgm:spPr/>
    </dgm:pt>
    <dgm:pt modelId="{5869EA2A-6FBE-4B81-B96A-4393BB2A8C78}" type="pres">
      <dgm:prSet presAssocID="{CA12A4C9-2375-4348-A684-B454450F5982}" presName="conn" presStyleLbl="parChTrans1D2" presStyleIdx="0" presStyleCnt="1" custLinFactNeighborX="-12412" custLinFactNeighborY="741"/>
      <dgm:spPr/>
      <dgm:t>
        <a:bodyPr/>
        <a:lstStyle/>
        <a:p>
          <a:endParaRPr lang="ru-RU"/>
        </a:p>
      </dgm:t>
    </dgm:pt>
    <dgm:pt modelId="{DC1238F0-FE69-4C65-A5BC-D337ACBC8589}" type="pres">
      <dgm:prSet presAssocID="{CA12A4C9-2375-4348-A684-B454450F5982}" presName="extraNode" presStyleLbl="node1" presStyleIdx="0" presStyleCnt="6"/>
      <dgm:spPr/>
    </dgm:pt>
    <dgm:pt modelId="{4994EE1A-1156-456D-8353-F97E991924E3}" type="pres">
      <dgm:prSet presAssocID="{CA12A4C9-2375-4348-A684-B454450F5982}" presName="dstNode" presStyleLbl="node1" presStyleIdx="0" presStyleCnt="6"/>
      <dgm:spPr/>
    </dgm:pt>
    <dgm:pt modelId="{DCE51ED8-D350-4B94-8BFC-51E89ADE0E57}" type="pres">
      <dgm:prSet presAssocID="{F993FF8F-64CB-4E9C-B2B1-A45F5523B80C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500386-4C6E-488E-B1B3-B32A957DAFDA}" type="pres">
      <dgm:prSet presAssocID="{F993FF8F-64CB-4E9C-B2B1-A45F5523B80C}" presName="accent_1" presStyleCnt="0"/>
      <dgm:spPr/>
    </dgm:pt>
    <dgm:pt modelId="{7BB7FD44-6E46-41DC-B747-44711CACCC42}" type="pres">
      <dgm:prSet presAssocID="{F993FF8F-64CB-4E9C-B2B1-A45F5523B80C}" presName="accentRepeatNode" presStyleLbl="solidFgAcc1" presStyleIdx="0" presStyleCnt="6"/>
      <dgm:spPr/>
    </dgm:pt>
    <dgm:pt modelId="{CE5AA896-4E59-4866-9C87-807887D99F7A}" type="pres">
      <dgm:prSet presAssocID="{66F270A2-A1DE-41D1-9893-B6E3844EABA2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05DEF9-68D8-478D-AE8C-C580A0E88701}" type="pres">
      <dgm:prSet presAssocID="{66F270A2-A1DE-41D1-9893-B6E3844EABA2}" presName="accent_2" presStyleCnt="0"/>
      <dgm:spPr/>
    </dgm:pt>
    <dgm:pt modelId="{16A47715-6320-487D-9600-4D8C97B70532}" type="pres">
      <dgm:prSet presAssocID="{66F270A2-A1DE-41D1-9893-B6E3844EABA2}" presName="accentRepeatNode" presStyleLbl="solidFgAcc1" presStyleIdx="1" presStyleCnt="6"/>
      <dgm:spPr/>
    </dgm:pt>
    <dgm:pt modelId="{878E6D1C-7CD9-475B-91C4-7F7F138E1986}" type="pres">
      <dgm:prSet presAssocID="{B80E0902-DF97-4F5C-A04B-BF1DF9236CD0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AC78E2-62DD-49A5-A6FA-51685709B4F9}" type="pres">
      <dgm:prSet presAssocID="{B80E0902-DF97-4F5C-A04B-BF1DF9236CD0}" presName="accent_3" presStyleCnt="0"/>
      <dgm:spPr/>
    </dgm:pt>
    <dgm:pt modelId="{58CD3A8F-98F2-41F2-B0EF-32298B468858}" type="pres">
      <dgm:prSet presAssocID="{B80E0902-DF97-4F5C-A04B-BF1DF9236CD0}" presName="accentRepeatNode" presStyleLbl="solidFgAcc1" presStyleIdx="2" presStyleCnt="6"/>
      <dgm:spPr/>
    </dgm:pt>
    <dgm:pt modelId="{8241A3E4-2909-4C85-B083-DEEF1DDAABC6}" type="pres">
      <dgm:prSet presAssocID="{F6BD07A7-5536-4D70-9CD8-1DC3C9A4A39B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A65E72-A075-40AF-B6B4-1201ECB57352}" type="pres">
      <dgm:prSet presAssocID="{F6BD07A7-5536-4D70-9CD8-1DC3C9A4A39B}" presName="accent_4" presStyleCnt="0"/>
      <dgm:spPr/>
    </dgm:pt>
    <dgm:pt modelId="{6461667C-FB30-4DAD-BA31-2373AD3C4C79}" type="pres">
      <dgm:prSet presAssocID="{F6BD07A7-5536-4D70-9CD8-1DC3C9A4A39B}" presName="accentRepeatNode" presStyleLbl="solidFgAcc1" presStyleIdx="3" presStyleCnt="6"/>
      <dgm:spPr/>
    </dgm:pt>
    <dgm:pt modelId="{82CD9620-3850-45CB-9F3D-88ADA0AB202A}" type="pres">
      <dgm:prSet presAssocID="{8ECAA5A9-1A31-474B-9A56-3D5ACA932DDC}" presName="text_5" presStyleLbl="node1" presStyleIdx="4" presStyleCnt="6" custLinFactNeighborX="-2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993911-DD6B-4FDB-8C5C-51B94B519F6A}" type="pres">
      <dgm:prSet presAssocID="{8ECAA5A9-1A31-474B-9A56-3D5ACA932DDC}" presName="accent_5" presStyleCnt="0"/>
      <dgm:spPr/>
    </dgm:pt>
    <dgm:pt modelId="{34D10C1D-85D1-4DD3-A03C-1F5E1AF2FBCE}" type="pres">
      <dgm:prSet presAssocID="{8ECAA5A9-1A31-474B-9A56-3D5ACA932DDC}" presName="accentRepeatNode" presStyleLbl="solidFgAcc1" presStyleIdx="4" presStyleCnt="6"/>
      <dgm:spPr/>
    </dgm:pt>
    <dgm:pt modelId="{9E63DCA3-5080-45DE-8868-559ADDEBDE5F}" type="pres">
      <dgm:prSet presAssocID="{E68852AA-1274-48B2-8AAD-E79071A3159F}" presName="text_6" presStyleLbl="node1" presStyleIdx="5" presStyleCnt="6" custLinFactNeighborX="-2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FFCBCD-B858-49C8-A03C-582F684FB9ED}" type="pres">
      <dgm:prSet presAssocID="{E68852AA-1274-48B2-8AAD-E79071A3159F}" presName="accent_6" presStyleCnt="0"/>
      <dgm:spPr/>
    </dgm:pt>
    <dgm:pt modelId="{52C10FC7-A910-439C-B447-CF6772BB0DCB}" type="pres">
      <dgm:prSet presAssocID="{E68852AA-1274-48B2-8AAD-E79071A3159F}" presName="accentRepeatNode" presStyleLbl="solidFgAcc1" presStyleIdx="5" presStyleCnt="6"/>
      <dgm:spPr/>
    </dgm:pt>
  </dgm:ptLst>
  <dgm:cxnLst>
    <dgm:cxn modelId="{CA5618F7-841F-43B8-9785-657704CA2542}" type="presOf" srcId="{8ECAA5A9-1A31-474B-9A56-3D5ACA932DDC}" destId="{82CD9620-3850-45CB-9F3D-88ADA0AB202A}" srcOrd="0" destOrd="0" presId="urn:microsoft.com/office/officeart/2008/layout/VerticalCurvedList"/>
    <dgm:cxn modelId="{800E2996-9B17-43D6-A4A8-0621E01FEAB0}" type="presOf" srcId="{8F928377-6BA3-4A30-AECE-641ACB1AED92}" destId="{5869EA2A-6FBE-4B81-B96A-4393BB2A8C78}" srcOrd="0" destOrd="0" presId="urn:microsoft.com/office/officeart/2008/layout/VerticalCurvedList"/>
    <dgm:cxn modelId="{5B9CD91F-05B6-406A-8162-DFB9369500FB}" srcId="{CA12A4C9-2375-4348-A684-B454450F5982}" destId="{F993FF8F-64CB-4E9C-B2B1-A45F5523B80C}" srcOrd="0" destOrd="0" parTransId="{C2411246-AF97-47D4-9607-F9837B72C753}" sibTransId="{8F928377-6BA3-4A30-AECE-641ACB1AED92}"/>
    <dgm:cxn modelId="{C8D37DF5-8A24-4A1D-903B-4A83F9896766}" srcId="{CA12A4C9-2375-4348-A684-B454450F5982}" destId="{8ECAA5A9-1A31-474B-9A56-3D5ACA932DDC}" srcOrd="4" destOrd="0" parTransId="{053D3E8A-C3C5-4C65-90D0-8278613189A8}" sibTransId="{E5869F3C-1169-488D-8DED-64CCC6FA7DA3}"/>
    <dgm:cxn modelId="{8C308152-C5A5-4C2B-9F72-3084AE3901E0}" type="presOf" srcId="{E68852AA-1274-48B2-8AAD-E79071A3159F}" destId="{9E63DCA3-5080-45DE-8868-559ADDEBDE5F}" srcOrd="0" destOrd="0" presId="urn:microsoft.com/office/officeart/2008/layout/VerticalCurvedList"/>
    <dgm:cxn modelId="{A0C97A85-D81A-4D84-B73E-2A84240D8EBC}" type="presOf" srcId="{B80E0902-DF97-4F5C-A04B-BF1DF9236CD0}" destId="{878E6D1C-7CD9-475B-91C4-7F7F138E1986}" srcOrd="0" destOrd="0" presId="urn:microsoft.com/office/officeart/2008/layout/VerticalCurvedList"/>
    <dgm:cxn modelId="{E5A3A03C-E2F9-4584-8D30-06701BD85242}" srcId="{CA12A4C9-2375-4348-A684-B454450F5982}" destId="{66F270A2-A1DE-41D1-9893-B6E3844EABA2}" srcOrd="1" destOrd="0" parTransId="{70FF9F42-D64B-40A1-BBBF-BE9AD8F98FD4}" sibTransId="{77A07241-E128-4D92-8671-49F37289AFA6}"/>
    <dgm:cxn modelId="{CD2B3F44-F1B8-4741-829B-102A17E0C735}" type="presOf" srcId="{F6BD07A7-5536-4D70-9CD8-1DC3C9A4A39B}" destId="{8241A3E4-2909-4C85-B083-DEEF1DDAABC6}" srcOrd="0" destOrd="0" presId="urn:microsoft.com/office/officeart/2008/layout/VerticalCurvedList"/>
    <dgm:cxn modelId="{F9C8583B-33F5-435D-9DDB-126BE2A4B042}" srcId="{CA12A4C9-2375-4348-A684-B454450F5982}" destId="{E68852AA-1274-48B2-8AAD-E79071A3159F}" srcOrd="5" destOrd="0" parTransId="{CE53C167-4F8F-4251-A4F1-9CAFAC586FD0}" sibTransId="{357ABB55-A4C2-43E4-B0D4-47C81CF8C0AF}"/>
    <dgm:cxn modelId="{B88F93BE-C558-46D5-A47E-51C8371DFDF2}" type="presOf" srcId="{F993FF8F-64CB-4E9C-B2B1-A45F5523B80C}" destId="{DCE51ED8-D350-4B94-8BFC-51E89ADE0E57}" srcOrd="0" destOrd="0" presId="urn:microsoft.com/office/officeart/2008/layout/VerticalCurvedList"/>
    <dgm:cxn modelId="{B7C96D2F-7A29-49B0-BD72-0DEFDB4861F2}" type="presOf" srcId="{66F270A2-A1DE-41D1-9893-B6E3844EABA2}" destId="{CE5AA896-4E59-4866-9C87-807887D99F7A}" srcOrd="0" destOrd="0" presId="urn:microsoft.com/office/officeart/2008/layout/VerticalCurvedList"/>
    <dgm:cxn modelId="{DCAC37E2-669B-47B2-8475-05DAD0037633}" type="presOf" srcId="{CA12A4C9-2375-4348-A684-B454450F5982}" destId="{D287BDB8-641A-4B20-B8BC-B28D3C36C8C2}" srcOrd="0" destOrd="0" presId="urn:microsoft.com/office/officeart/2008/layout/VerticalCurvedList"/>
    <dgm:cxn modelId="{62CE88B3-218B-476E-BDBE-8DED4D2C77A6}" srcId="{CA12A4C9-2375-4348-A684-B454450F5982}" destId="{F6BD07A7-5536-4D70-9CD8-1DC3C9A4A39B}" srcOrd="3" destOrd="0" parTransId="{B5E60635-B74C-41F8-8979-8DA0BF0B41E9}" sibTransId="{24B15975-D0E3-463D-8C2E-E5AEE1E4B0CF}"/>
    <dgm:cxn modelId="{61526657-8812-4F2E-B124-B6851F31D69F}" srcId="{CA12A4C9-2375-4348-A684-B454450F5982}" destId="{B80E0902-DF97-4F5C-A04B-BF1DF9236CD0}" srcOrd="2" destOrd="0" parTransId="{1C21D98B-31B9-4D79-8E3B-6B2D245C12F3}" sibTransId="{BA0BA9F0-8314-4F73-A417-539ADB8051E2}"/>
    <dgm:cxn modelId="{209FB13C-349E-48A7-BD80-EF00A524FE40}" type="presParOf" srcId="{D287BDB8-641A-4B20-B8BC-B28D3C36C8C2}" destId="{53CC2CD3-1F2E-43C4-9ADD-FE33BC44B6B9}" srcOrd="0" destOrd="0" presId="urn:microsoft.com/office/officeart/2008/layout/VerticalCurvedList"/>
    <dgm:cxn modelId="{73769822-BB52-494D-83A5-2CFBF4B6CC10}" type="presParOf" srcId="{53CC2CD3-1F2E-43C4-9ADD-FE33BC44B6B9}" destId="{C65B1F0F-EE5C-4156-9817-4F67FE98DFA4}" srcOrd="0" destOrd="0" presId="urn:microsoft.com/office/officeart/2008/layout/VerticalCurvedList"/>
    <dgm:cxn modelId="{FA6ED47E-CB4B-431C-95F2-657F336C0835}" type="presParOf" srcId="{C65B1F0F-EE5C-4156-9817-4F67FE98DFA4}" destId="{F33CF7A3-FBD0-47C3-9CF2-93CC7DA74D4B}" srcOrd="0" destOrd="0" presId="urn:microsoft.com/office/officeart/2008/layout/VerticalCurvedList"/>
    <dgm:cxn modelId="{4CA8B299-D67F-4EC6-9813-F61F6361ACE0}" type="presParOf" srcId="{C65B1F0F-EE5C-4156-9817-4F67FE98DFA4}" destId="{5869EA2A-6FBE-4B81-B96A-4393BB2A8C78}" srcOrd="1" destOrd="0" presId="urn:microsoft.com/office/officeart/2008/layout/VerticalCurvedList"/>
    <dgm:cxn modelId="{4DFF7152-ED21-4AD5-B3EB-E3F3AF8A4D8E}" type="presParOf" srcId="{C65B1F0F-EE5C-4156-9817-4F67FE98DFA4}" destId="{DC1238F0-FE69-4C65-A5BC-D337ACBC8589}" srcOrd="2" destOrd="0" presId="urn:microsoft.com/office/officeart/2008/layout/VerticalCurvedList"/>
    <dgm:cxn modelId="{94A4EA99-8BF9-435D-8B8E-B75A784AF835}" type="presParOf" srcId="{C65B1F0F-EE5C-4156-9817-4F67FE98DFA4}" destId="{4994EE1A-1156-456D-8353-F97E991924E3}" srcOrd="3" destOrd="0" presId="urn:microsoft.com/office/officeart/2008/layout/VerticalCurvedList"/>
    <dgm:cxn modelId="{0771B393-3266-4F6F-9ED9-E0B8B4A7C3DC}" type="presParOf" srcId="{53CC2CD3-1F2E-43C4-9ADD-FE33BC44B6B9}" destId="{DCE51ED8-D350-4B94-8BFC-51E89ADE0E57}" srcOrd="1" destOrd="0" presId="urn:microsoft.com/office/officeart/2008/layout/VerticalCurvedList"/>
    <dgm:cxn modelId="{5E61C266-9657-4093-912C-387D1D3ADC9C}" type="presParOf" srcId="{53CC2CD3-1F2E-43C4-9ADD-FE33BC44B6B9}" destId="{B2500386-4C6E-488E-B1B3-B32A957DAFDA}" srcOrd="2" destOrd="0" presId="urn:microsoft.com/office/officeart/2008/layout/VerticalCurvedList"/>
    <dgm:cxn modelId="{FF7B2DC4-07A6-4047-B0D0-D8E184AF8411}" type="presParOf" srcId="{B2500386-4C6E-488E-B1B3-B32A957DAFDA}" destId="{7BB7FD44-6E46-41DC-B747-44711CACCC42}" srcOrd="0" destOrd="0" presId="urn:microsoft.com/office/officeart/2008/layout/VerticalCurvedList"/>
    <dgm:cxn modelId="{65EC78F5-703D-47CD-A8E6-23F3DAA0EBD7}" type="presParOf" srcId="{53CC2CD3-1F2E-43C4-9ADD-FE33BC44B6B9}" destId="{CE5AA896-4E59-4866-9C87-807887D99F7A}" srcOrd="3" destOrd="0" presId="urn:microsoft.com/office/officeart/2008/layout/VerticalCurvedList"/>
    <dgm:cxn modelId="{50735E15-7C59-4EF7-AFB3-17BE43E5E146}" type="presParOf" srcId="{53CC2CD3-1F2E-43C4-9ADD-FE33BC44B6B9}" destId="{C205DEF9-68D8-478D-AE8C-C580A0E88701}" srcOrd="4" destOrd="0" presId="urn:microsoft.com/office/officeart/2008/layout/VerticalCurvedList"/>
    <dgm:cxn modelId="{0BAA9EBD-51CF-4F70-AF17-5E6AB63DFD45}" type="presParOf" srcId="{C205DEF9-68D8-478D-AE8C-C580A0E88701}" destId="{16A47715-6320-487D-9600-4D8C97B70532}" srcOrd="0" destOrd="0" presId="urn:microsoft.com/office/officeart/2008/layout/VerticalCurvedList"/>
    <dgm:cxn modelId="{3708F674-FBEE-491A-AEE7-F21E670B0DD1}" type="presParOf" srcId="{53CC2CD3-1F2E-43C4-9ADD-FE33BC44B6B9}" destId="{878E6D1C-7CD9-475B-91C4-7F7F138E1986}" srcOrd="5" destOrd="0" presId="urn:microsoft.com/office/officeart/2008/layout/VerticalCurvedList"/>
    <dgm:cxn modelId="{4E76E27E-1619-463C-AEB5-ED3D359FA3B0}" type="presParOf" srcId="{53CC2CD3-1F2E-43C4-9ADD-FE33BC44B6B9}" destId="{08AC78E2-62DD-49A5-A6FA-51685709B4F9}" srcOrd="6" destOrd="0" presId="urn:microsoft.com/office/officeart/2008/layout/VerticalCurvedList"/>
    <dgm:cxn modelId="{2F3BECA2-E2F3-4263-93D6-68931FE46D50}" type="presParOf" srcId="{08AC78E2-62DD-49A5-A6FA-51685709B4F9}" destId="{58CD3A8F-98F2-41F2-B0EF-32298B468858}" srcOrd="0" destOrd="0" presId="urn:microsoft.com/office/officeart/2008/layout/VerticalCurvedList"/>
    <dgm:cxn modelId="{50DA8851-DD24-4B22-B47F-57AA515953CF}" type="presParOf" srcId="{53CC2CD3-1F2E-43C4-9ADD-FE33BC44B6B9}" destId="{8241A3E4-2909-4C85-B083-DEEF1DDAABC6}" srcOrd="7" destOrd="0" presId="urn:microsoft.com/office/officeart/2008/layout/VerticalCurvedList"/>
    <dgm:cxn modelId="{B73248D5-2389-4628-A2BD-381EF88E4FAD}" type="presParOf" srcId="{53CC2CD3-1F2E-43C4-9ADD-FE33BC44B6B9}" destId="{C0A65E72-A075-40AF-B6B4-1201ECB57352}" srcOrd="8" destOrd="0" presId="urn:microsoft.com/office/officeart/2008/layout/VerticalCurvedList"/>
    <dgm:cxn modelId="{E276B38E-2DD6-4A89-A12F-F6BAF6AEFFAD}" type="presParOf" srcId="{C0A65E72-A075-40AF-B6B4-1201ECB57352}" destId="{6461667C-FB30-4DAD-BA31-2373AD3C4C79}" srcOrd="0" destOrd="0" presId="urn:microsoft.com/office/officeart/2008/layout/VerticalCurvedList"/>
    <dgm:cxn modelId="{4F76B5F8-955F-421B-8202-573E86920D65}" type="presParOf" srcId="{53CC2CD3-1F2E-43C4-9ADD-FE33BC44B6B9}" destId="{82CD9620-3850-45CB-9F3D-88ADA0AB202A}" srcOrd="9" destOrd="0" presId="urn:microsoft.com/office/officeart/2008/layout/VerticalCurvedList"/>
    <dgm:cxn modelId="{CD281958-F173-4589-888E-3ED7BE5B87A9}" type="presParOf" srcId="{53CC2CD3-1F2E-43C4-9ADD-FE33BC44B6B9}" destId="{DF993911-DD6B-4FDB-8C5C-51B94B519F6A}" srcOrd="10" destOrd="0" presId="urn:microsoft.com/office/officeart/2008/layout/VerticalCurvedList"/>
    <dgm:cxn modelId="{C7A8B56E-C3DF-4BBD-B4E7-8F1666D22398}" type="presParOf" srcId="{DF993911-DD6B-4FDB-8C5C-51B94B519F6A}" destId="{34D10C1D-85D1-4DD3-A03C-1F5E1AF2FBCE}" srcOrd="0" destOrd="0" presId="urn:microsoft.com/office/officeart/2008/layout/VerticalCurvedList"/>
    <dgm:cxn modelId="{CDBFEA93-6C3D-4E6C-9FB9-7CE0D7242C00}" type="presParOf" srcId="{53CC2CD3-1F2E-43C4-9ADD-FE33BC44B6B9}" destId="{9E63DCA3-5080-45DE-8868-559ADDEBDE5F}" srcOrd="11" destOrd="0" presId="urn:microsoft.com/office/officeart/2008/layout/VerticalCurvedList"/>
    <dgm:cxn modelId="{ED3D7F4B-02D9-4C4D-B46F-EBAADEDDACD5}" type="presParOf" srcId="{53CC2CD3-1F2E-43C4-9ADD-FE33BC44B6B9}" destId="{E5FFCBCD-B858-49C8-A03C-582F684FB9ED}" srcOrd="12" destOrd="0" presId="urn:microsoft.com/office/officeart/2008/layout/VerticalCurvedList"/>
    <dgm:cxn modelId="{275D2F81-4B62-47CD-9183-0464AF74FBD9}" type="presParOf" srcId="{E5FFCBCD-B858-49C8-A03C-582F684FB9ED}" destId="{52C10FC7-A910-439C-B447-CF6772BB0DC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A12A4C9-2375-4348-A684-B454450F5982}" type="doc">
      <dgm:prSet loTypeId="urn:microsoft.com/office/officeart/2008/layout/VerticalCurvedLis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C5C3818-52EA-4599-92DB-64C3D8A7E506}">
      <dgm:prSet phldrT="[Текст]"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Повышение социальной защищенности населения ЛО </a:t>
          </a:r>
          <a:endParaRPr lang="ru-RU" dirty="0"/>
        </a:p>
      </dgm:t>
    </dgm:pt>
    <dgm:pt modelId="{0ADF9DD7-92EF-49FF-BCB0-35B5C6C98638}" type="parTrans" cxnId="{5661F09F-70B6-4326-A7D7-A6D146C03261}">
      <dgm:prSet/>
      <dgm:spPr/>
      <dgm:t>
        <a:bodyPr/>
        <a:lstStyle/>
        <a:p>
          <a:endParaRPr lang="ru-RU"/>
        </a:p>
      </dgm:t>
    </dgm:pt>
    <dgm:pt modelId="{0362097B-E68D-407F-B01F-7A55DB93F9EF}" type="sibTrans" cxnId="{5661F09F-70B6-4326-A7D7-A6D146C03261}">
      <dgm:prSet/>
      <dgm:spPr/>
      <dgm:t>
        <a:bodyPr/>
        <a:lstStyle/>
        <a:p>
          <a:endParaRPr lang="ru-RU"/>
        </a:p>
      </dgm:t>
    </dgm:pt>
    <dgm:pt modelId="{7A217282-A2E5-4192-B7B3-46DF7757358A}">
      <dgm:prSet/>
      <dgm:spPr/>
      <dgm:t>
        <a:bodyPr/>
        <a:lstStyle/>
        <a:p>
          <a:r>
            <a:rPr lang="ru-RU" b="1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Развитие системы социального  обслуживания </a:t>
          </a:r>
          <a:endParaRPr lang="ru-RU" b="1" dirty="0"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9B0C0579-AC67-4762-833B-76DEE4E74358}" type="parTrans" cxnId="{B9012FD5-F45D-4418-BAFD-814F157ADFF0}">
      <dgm:prSet/>
      <dgm:spPr/>
      <dgm:t>
        <a:bodyPr/>
        <a:lstStyle/>
        <a:p>
          <a:endParaRPr lang="ru-RU"/>
        </a:p>
      </dgm:t>
    </dgm:pt>
    <dgm:pt modelId="{DFDDB68A-4A3D-4D84-B0C8-C003B3EAF073}" type="sibTrans" cxnId="{B9012FD5-F45D-4418-BAFD-814F157ADFF0}">
      <dgm:prSet/>
      <dgm:spPr/>
      <dgm:t>
        <a:bodyPr/>
        <a:lstStyle/>
        <a:p>
          <a:endParaRPr lang="ru-RU"/>
        </a:p>
      </dgm:t>
    </dgm:pt>
    <dgm:pt modelId="{EE690EED-9F4F-425E-9D1F-E3C0BCBC44CC}">
      <dgm:prSet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Доступная среда для инвалидов и маломобильных групп населения в ЛО </a:t>
          </a:r>
          <a:endParaRPr lang="ru-RU" b="1" dirty="0"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A8746C54-CD19-436E-8117-30C8B5C3DA69}" type="parTrans" cxnId="{F743CC49-E5A7-4D64-AB66-D61A48721887}">
      <dgm:prSet/>
      <dgm:spPr/>
      <dgm:t>
        <a:bodyPr/>
        <a:lstStyle/>
        <a:p>
          <a:endParaRPr lang="ru-RU"/>
        </a:p>
      </dgm:t>
    </dgm:pt>
    <dgm:pt modelId="{302877E0-510E-4611-9598-BE9968F2BEB2}" type="sibTrans" cxnId="{F743CC49-E5A7-4D64-AB66-D61A48721887}">
      <dgm:prSet/>
      <dgm:spPr/>
      <dgm:t>
        <a:bodyPr/>
        <a:lstStyle/>
        <a:p>
          <a:endParaRPr lang="ru-RU"/>
        </a:p>
      </dgm:t>
    </dgm:pt>
    <dgm:pt modelId="{8A8AACC1-2645-49A0-AD39-2C25B2154BF4}">
      <dgm:prSet/>
      <dgm:spPr/>
      <dgm:t>
        <a:bodyPr/>
        <a:lstStyle/>
        <a:p>
          <a:r>
            <a:rPr lang="ru-RU" b="1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Обеспечение реализации Государственной программы </a:t>
          </a:r>
          <a:endParaRPr lang="ru-RU" b="1" dirty="0"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14DF3CD1-F809-4A87-8A9F-091021FB8FC8}" type="parTrans" cxnId="{B18473C0-4737-4BD4-9358-BA5F6A1CD807}">
      <dgm:prSet/>
      <dgm:spPr/>
      <dgm:t>
        <a:bodyPr/>
        <a:lstStyle/>
        <a:p>
          <a:endParaRPr lang="ru-RU"/>
        </a:p>
      </dgm:t>
    </dgm:pt>
    <dgm:pt modelId="{10556E71-8370-4153-BBB7-3E0AF20B1B89}" type="sibTrans" cxnId="{B18473C0-4737-4BD4-9358-BA5F6A1CD807}">
      <dgm:prSet/>
      <dgm:spPr/>
      <dgm:t>
        <a:bodyPr/>
        <a:lstStyle/>
        <a:p>
          <a:endParaRPr lang="ru-RU"/>
        </a:p>
      </dgm:t>
    </dgm:pt>
    <dgm:pt modelId="{D287BDB8-641A-4B20-B8BC-B28D3C36C8C2}" type="pres">
      <dgm:prSet presAssocID="{CA12A4C9-2375-4348-A684-B454450F598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53CC2CD3-1F2E-43C4-9ADD-FE33BC44B6B9}" type="pres">
      <dgm:prSet presAssocID="{CA12A4C9-2375-4348-A684-B454450F5982}" presName="Name1" presStyleCnt="0"/>
      <dgm:spPr/>
    </dgm:pt>
    <dgm:pt modelId="{C65B1F0F-EE5C-4156-9817-4F67FE98DFA4}" type="pres">
      <dgm:prSet presAssocID="{CA12A4C9-2375-4348-A684-B454450F5982}" presName="cycle" presStyleCnt="0"/>
      <dgm:spPr/>
    </dgm:pt>
    <dgm:pt modelId="{F33CF7A3-FBD0-47C3-9CF2-93CC7DA74D4B}" type="pres">
      <dgm:prSet presAssocID="{CA12A4C9-2375-4348-A684-B454450F5982}" presName="srcNode" presStyleLbl="node1" presStyleIdx="0" presStyleCnt="4"/>
      <dgm:spPr/>
    </dgm:pt>
    <dgm:pt modelId="{5869EA2A-6FBE-4B81-B96A-4393BB2A8C78}" type="pres">
      <dgm:prSet presAssocID="{CA12A4C9-2375-4348-A684-B454450F5982}" presName="conn" presStyleLbl="parChTrans1D2" presStyleIdx="0" presStyleCnt="1" custLinFactNeighborX="-12412" custLinFactNeighborY="741"/>
      <dgm:spPr/>
      <dgm:t>
        <a:bodyPr/>
        <a:lstStyle/>
        <a:p>
          <a:endParaRPr lang="ru-RU"/>
        </a:p>
      </dgm:t>
    </dgm:pt>
    <dgm:pt modelId="{DC1238F0-FE69-4C65-A5BC-D337ACBC8589}" type="pres">
      <dgm:prSet presAssocID="{CA12A4C9-2375-4348-A684-B454450F5982}" presName="extraNode" presStyleLbl="node1" presStyleIdx="0" presStyleCnt="4"/>
      <dgm:spPr/>
    </dgm:pt>
    <dgm:pt modelId="{4994EE1A-1156-456D-8353-F97E991924E3}" type="pres">
      <dgm:prSet presAssocID="{CA12A4C9-2375-4348-A684-B454450F5982}" presName="dstNode" presStyleLbl="node1" presStyleIdx="0" presStyleCnt="4"/>
      <dgm:spPr/>
    </dgm:pt>
    <dgm:pt modelId="{3862CF3F-B94C-4741-B716-128594193F77}" type="pres">
      <dgm:prSet presAssocID="{3C5C3818-52EA-4599-92DB-64C3D8A7E506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010061-FCB2-4114-90DE-A45CD99AB079}" type="pres">
      <dgm:prSet presAssocID="{3C5C3818-52EA-4599-92DB-64C3D8A7E506}" presName="accent_1" presStyleCnt="0"/>
      <dgm:spPr/>
    </dgm:pt>
    <dgm:pt modelId="{5C1775C4-9E76-4E31-91AE-56AD130EA6D7}" type="pres">
      <dgm:prSet presAssocID="{3C5C3818-52EA-4599-92DB-64C3D8A7E506}" presName="accentRepeatNode" presStyleLbl="solidFgAcc1" presStyleIdx="0" presStyleCnt="4"/>
      <dgm:spPr/>
    </dgm:pt>
    <dgm:pt modelId="{34FAF3B7-7305-4578-8EB5-1166CB58357C}" type="pres">
      <dgm:prSet presAssocID="{7A217282-A2E5-4192-B7B3-46DF7757358A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632BEC-76C9-47B0-B605-CD803313DEEF}" type="pres">
      <dgm:prSet presAssocID="{7A217282-A2E5-4192-B7B3-46DF7757358A}" presName="accent_2" presStyleCnt="0"/>
      <dgm:spPr/>
    </dgm:pt>
    <dgm:pt modelId="{D7BE972E-C84A-4D16-A538-5781B0915046}" type="pres">
      <dgm:prSet presAssocID="{7A217282-A2E5-4192-B7B3-46DF7757358A}" presName="accentRepeatNode" presStyleLbl="solidFgAcc1" presStyleIdx="1" presStyleCnt="4"/>
      <dgm:spPr/>
    </dgm:pt>
    <dgm:pt modelId="{963FE7D7-AE06-4479-AE86-8DDD62B7A2FE}" type="pres">
      <dgm:prSet presAssocID="{EE690EED-9F4F-425E-9D1F-E3C0BCBC44CC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F633B2-B4A2-4662-AC1F-A970A90757F2}" type="pres">
      <dgm:prSet presAssocID="{EE690EED-9F4F-425E-9D1F-E3C0BCBC44CC}" presName="accent_3" presStyleCnt="0"/>
      <dgm:spPr/>
    </dgm:pt>
    <dgm:pt modelId="{C386B6D9-8219-4BCB-87C0-C57E608BD08D}" type="pres">
      <dgm:prSet presAssocID="{EE690EED-9F4F-425E-9D1F-E3C0BCBC44CC}" presName="accentRepeatNode" presStyleLbl="solidFgAcc1" presStyleIdx="2" presStyleCnt="4"/>
      <dgm:spPr/>
    </dgm:pt>
    <dgm:pt modelId="{DDF8BD47-3CED-4BC0-9E61-F6FB3B6E6504}" type="pres">
      <dgm:prSet presAssocID="{8A8AACC1-2645-49A0-AD39-2C25B2154BF4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B3264C-6421-4742-AE70-144D4277B34C}" type="pres">
      <dgm:prSet presAssocID="{8A8AACC1-2645-49A0-AD39-2C25B2154BF4}" presName="accent_4" presStyleCnt="0"/>
      <dgm:spPr/>
    </dgm:pt>
    <dgm:pt modelId="{9BF0EC4C-F25D-45AF-B692-FFDEF58FF953}" type="pres">
      <dgm:prSet presAssocID="{8A8AACC1-2645-49A0-AD39-2C25B2154BF4}" presName="accentRepeatNode" presStyleLbl="solidFgAcc1" presStyleIdx="3" presStyleCnt="4"/>
      <dgm:spPr/>
    </dgm:pt>
  </dgm:ptLst>
  <dgm:cxnLst>
    <dgm:cxn modelId="{968AF167-0DBF-4DE8-8711-9022166B271C}" type="presOf" srcId="{8A8AACC1-2645-49A0-AD39-2C25B2154BF4}" destId="{DDF8BD47-3CED-4BC0-9E61-F6FB3B6E6504}" srcOrd="0" destOrd="0" presId="urn:microsoft.com/office/officeart/2008/layout/VerticalCurvedList"/>
    <dgm:cxn modelId="{7D455156-BA20-4D45-8E4F-3D5954A02B05}" type="presOf" srcId="{0362097B-E68D-407F-B01F-7A55DB93F9EF}" destId="{5869EA2A-6FBE-4B81-B96A-4393BB2A8C78}" srcOrd="0" destOrd="0" presId="urn:microsoft.com/office/officeart/2008/layout/VerticalCurvedList"/>
    <dgm:cxn modelId="{B9012FD5-F45D-4418-BAFD-814F157ADFF0}" srcId="{CA12A4C9-2375-4348-A684-B454450F5982}" destId="{7A217282-A2E5-4192-B7B3-46DF7757358A}" srcOrd="1" destOrd="0" parTransId="{9B0C0579-AC67-4762-833B-76DEE4E74358}" sibTransId="{DFDDB68A-4A3D-4D84-B0C8-C003B3EAF073}"/>
    <dgm:cxn modelId="{B18473C0-4737-4BD4-9358-BA5F6A1CD807}" srcId="{CA12A4C9-2375-4348-A684-B454450F5982}" destId="{8A8AACC1-2645-49A0-AD39-2C25B2154BF4}" srcOrd="3" destOrd="0" parTransId="{14DF3CD1-F809-4A87-8A9F-091021FB8FC8}" sibTransId="{10556E71-8370-4153-BBB7-3E0AF20B1B89}"/>
    <dgm:cxn modelId="{F743CC49-E5A7-4D64-AB66-D61A48721887}" srcId="{CA12A4C9-2375-4348-A684-B454450F5982}" destId="{EE690EED-9F4F-425E-9D1F-E3C0BCBC44CC}" srcOrd="2" destOrd="0" parTransId="{A8746C54-CD19-436E-8117-30C8B5C3DA69}" sibTransId="{302877E0-510E-4611-9598-BE9968F2BEB2}"/>
    <dgm:cxn modelId="{5661F09F-70B6-4326-A7D7-A6D146C03261}" srcId="{CA12A4C9-2375-4348-A684-B454450F5982}" destId="{3C5C3818-52EA-4599-92DB-64C3D8A7E506}" srcOrd="0" destOrd="0" parTransId="{0ADF9DD7-92EF-49FF-BCB0-35B5C6C98638}" sibTransId="{0362097B-E68D-407F-B01F-7A55DB93F9EF}"/>
    <dgm:cxn modelId="{0354A4AA-A012-4D4E-98F6-927DE92234C5}" type="presOf" srcId="{EE690EED-9F4F-425E-9D1F-E3C0BCBC44CC}" destId="{963FE7D7-AE06-4479-AE86-8DDD62B7A2FE}" srcOrd="0" destOrd="0" presId="urn:microsoft.com/office/officeart/2008/layout/VerticalCurvedList"/>
    <dgm:cxn modelId="{D76A2F2C-7047-4FCC-9CD3-EE34ABFAAA84}" type="presOf" srcId="{CA12A4C9-2375-4348-A684-B454450F5982}" destId="{D287BDB8-641A-4B20-B8BC-B28D3C36C8C2}" srcOrd="0" destOrd="0" presId="urn:microsoft.com/office/officeart/2008/layout/VerticalCurvedList"/>
    <dgm:cxn modelId="{AB3CCC13-7DA2-4A16-B736-0D85BD584E05}" type="presOf" srcId="{7A217282-A2E5-4192-B7B3-46DF7757358A}" destId="{34FAF3B7-7305-4578-8EB5-1166CB58357C}" srcOrd="0" destOrd="0" presId="urn:microsoft.com/office/officeart/2008/layout/VerticalCurvedList"/>
    <dgm:cxn modelId="{1C4D25F6-5876-4384-9719-EFE2E1A76712}" type="presOf" srcId="{3C5C3818-52EA-4599-92DB-64C3D8A7E506}" destId="{3862CF3F-B94C-4741-B716-128594193F77}" srcOrd="0" destOrd="0" presId="urn:microsoft.com/office/officeart/2008/layout/VerticalCurvedList"/>
    <dgm:cxn modelId="{C5C3AE34-55E8-4BCC-A084-C23F48779BBB}" type="presParOf" srcId="{D287BDB8-641A-4B20-B8BC-B28D3C36C8C2}" destId="{53CC2CD3-1F2E-43C4-9ADD-FE33BC44B6B9}" srcOrd="0" destOrd="0" presId="urn:microsoft.com/office/officeart/2008/layout/VerticalCurvedList"/>
    <dgm:cxn modelId="{77BB8994-052C-4D2A-8936-403BD131E891}" type="presParOf" srcId="{53CC2CD3-1F2E-43C4-9ADD-FE33BC44B6B9}" destId="{C65B1F0F-EE5C-4156-9817-4F67FE98DFA4}" srcOrd="0" destOrd="0" presId="urn:microsoft.com/office/officeart/2008/layout/VerticalCurvedList"/>
    <dgm:cxn modelId="{82AF580D-AEDC-4D78-BF8A-4924CF8BF54C}" type="presParOf" srcId="{C65B1F0F-EE5C-4156-9817-4F67FE98DFA4}" destId="{F33CF7A3-FBD0-47C3-9CF2-93CC7DA74D4B}" srcOrd="0" destOrd="0" presId="urn:microsoft.com/office/officeart/2008/layout/VerticalCurvedList"/>
    <dgm:cxn modelId="{FEB26FA2-00DB-4F3F-AEB5-7E907B53C390}" type="presParOf" srcId="{C65B1F0F-EE5C-4156-9817-4F67FE98DFA4}" destId="{5869EA2A-6FBE-4B81-B96A-4393BB2A8C78}" srcOrd="1" destOrd="0" presId="urn:microsoft.com/office/officeart/2008/layout/VerticalCurvedList"/>
    <dgm:cxn modelId="{D156FFE7-0F38-4039-AE68-C8DB28604CED}" type="presParOf" srcId="{C65B1F0F-EE5C-4156-9817-4F67FE98DFA4}" destId="{DC1238F0-FE69-4C65-A5BC-D337ACBC8589}" srcOrd="2" destOrd="0" presId="urn:microsoft.com/office/officeart/2008/layout/VerticalCurvedList"/>
    <dgm:cxn modelId="{246709CB-2BFE-4BBC-9A58-20A9B05A2F55}" type="presParOf" srcId="{C65B1F0F-EE5C-4156-9817-4F67FE98DFA4}" destId="{4994EE1A-1156-456D-8353-F97E991924E3}" srcOrd="3" destOrd="0" presId="urn:microsoft.com/office/officeart/2008/layout/VerticalCurvedList"/>
    <dgm:cxn modelId="{4F5E4B6E-A9F5-4309-B986-4C654278A3F3}" type="presParOf" srcId="{53CC2CD3-1F2E-43C4-9ADD-FE33BC44B6B9}" destId="{3862CF3F-B94C-4741-B716-128594193F77}" srcOrd="1" destOrd="0" presId="urn:microsoft.com/office/officeart/2008/layout/VerticalCurvedList"/>
    <dgm:cxn modelId="{75507B93-C650-4DE0-9511-0D5AB72E4A16}" type="presParOf" srcId="{53CC2CD3-1F2E-43C4-9ADD-FE33BC44B6B9}" destId="{AE010061-FCB2-4114-90DE-A45CD99AB079}" srcOrd="2" destOrd="0" presId="urn:microsoft.com/office/officeart/2008/layout/VerticalCurvedList"/>
    <dgm:cxn modelId="{649D6248-9047-4810-9AA2-1628403140A7}" type="presParOf" srcId="{AE010061-FCB2-4114-90DE-A45CD99AB079}" destId="{5C1775C4-9E76-4E31-91AE-56AD130EA6D7}" srcOrd="0" destOrd="0" presId="urn:microsoft.com/office/officeart/2008/layout/VerticalCurvedList"/>
    <dgm:cxn modelId="{C9A1B29E-E521-4B81-811E-12E7CEB4033D}" type="presParOf" srcId="{53CC2CD3-1F2E-43C4-9ADD-FE33BC44B6B9}" destId="{34FAF3B7-7305-4578-8EB5-1166CB58357C}" srcOrd="3" destOrd="0" presId="urn:microsoft.com/office/officeart/2008/layout/VerticalCurvedList"/>
    <dgm:cxn modelId="{217B96AD-AC63-4155-AEF7-F1BEA4CFA69E}" type="presParOf" srcId="{53CC2CD3-1F2E-43C4-9ADD-FE33BC44B6B9}" destId="{6B632BEC-76C9-47B0-B605-CD803313DEEF}" srcOrd="4" destOrd="0" presId="urn:microsoft.com/office/officeart/2008/layout/VerticalCurvedList"/>
    <dgm:cxn modelId="{FCDCEBF4-CB5F-45B3-9FCB-0125112F7ADB}" type="presParOf" srcId="{6B632BEC-76C9-47B0-B605-CD803313DEEF}" destId="{D7BE972E-C84A-4D16-A538-5781B0915046}" srcOrd="0" destOrd="0" presId="urn:microsoft.com/office/officeart/2008/layout/VerticalCurvedList"/>
    <dgm:cxn modelId="{C4C90448-1A1E-4271-83A9-A7F276FBB572}" type="presParOf" srcId="{53CC2CD3-1F2E-43C4-9ADD-FE33BC44B6B9}" destId="{963FE7D7-AE06-4479-AE86-8DDD62B7A2FE}" srcOrd="5" destOrd="0" presId="urn:microsoft.com/office/officeart/2008/layout/VerticalCurvedList"/>
    <dgm:cxn modelId="{66AA7E76-468D-4185-BDDA-A82198D04B5C}" type="presParOf" srcId="{53CC2CD3-1F2E-43C4-9ADD-FE33BC44B6B9}" destId="{D9F633B2-B4A2-4662-AC1F-A970A90757F2}" srcOrd="6" destOrd="0" presId="urn:microsoft.com/office/officeart/2008/layout/VerticalCurvedList"/>
    <dgm:cxn modelId="{42D11760-4C09-427D-8CC1-724A95707FFE}" type="presParOf" srcId="{D9F633B2-B4A2-4662-AC1F-A970A90757F2}" destId="{C386B6D9-8219-4BCB-87C0-C57E608BD08D}" srcOrd="0" destOrd="0" presId="urn:microsoft.com/office/officeart/2008/layout/VerticalCurvedList"/>
    <dgm:cxn modelId="{0079E05E-E358-4FC1-9968-FC82E6D9A69D}" type="presParOf" srcId="{53CC2CD3-1F2E-43C4-9ADD-FE33BC44B6B9}" destId="{DDF8BD47-3CED-4BC0-9E61-F6FB3B6E6504}" srcOrd="7" destOrd="0" presId="urn:microsoft.com/office/officeart/2008/layout/VerticalCurvedList"/>
    <dgm:cxn modelId="{9E20419C-DFFC-4551-A634-C8AAD4F89BDB}" type="presParOf" srcId="{53CC2CD3-1F2E-43C4-9ADD-FE33BC44B6B9}" destId="{F7B3264C-6421-4742-AE70-144D4277B34C}" srcOrd="8" destOrd="0" presId="urn:microsoft.com/office/officeart/2008/layout/VerticalCurvedList"/>
    <dgm:cxn modelId="{1ADD7AC3-BC5B-45FC-9AA8-31B831EE5302}" type="presParOf" srcId="{F7B3264C-6421-4742-AE70-144D4277B34C}" destId="{9BF0EC4C-F25D-45AF-B692-FFDEF58FF95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CDABD69-6C63-4667-8D43-2C0234CF23E2}" type="doc">
      <dgm:prSet loTypeId="urn:microsoft.com/office/officeart/2005/8/layout/vList3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6E498C1-3C45-481D-BB17-63BC2721C3CE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ЕДВ выплата региональным льготникам</a:t>
          </a:r>
        </a:p>
      </dgm:t>
    </dgm:pt>
    <dgm:pt modelId="{5DAD72E5-1F73-4A45-A613-E4C9C089095B}" type="parTrans" cxnId="{A47A45EE-F308-4ECF-8860-53B4EB767A5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3F2F39C-1E95-40C0-AF12-5A1BEB128CB5}" type="sibTrans" cxnId="{A47A45EE-F308-4ECF-8860-53B4EB767A5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E9576708-2915-4B76-ADD8-2F558286BAD3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Ветеранам труда Ленинградской области</a:t>
          </a:r>
        </a:p>
      </dgm:t>
    </dgm:pt>
    <dgm:pt modelId="{4031B6D3-D812-4D0C-94E1-9FEAFF564898}" type="parTrans" cxnId="{B59BDE58-1CDB-493E-92FB-E5C01369373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C37D388E-BA60-4C41-8F74-C75889B58B52}" type="sibTrans" cxnId="{B59BDE58-1CDB-493E-92FB-E5C01369373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0CF56A4A-1983-481B-A6E5-9EF2D5A452D9}">
      <dgm:prSet custT="1"/>
      <dgm:spPr/>
      <dgm:t>
        <a:bodyPr/>
        <a:lstStyle/>
        <a:p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Детям войны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3D17006C-A8A7-4F02-A1A5-B9D423420DA9}" type="parTrans" cxnId="{A3F60C87-5BA9-4E08-972F-30A165D2B46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720E39B-BB0E-4B58-9DDF-D3A753C3E682}" type="sibTrans" cxnId="{A3F60C87-5BA9-4E08-972F-30A165D2B46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FA2825BF-F720-4EA9-AE54-9F939595547F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ЕДК на оплату жилого помещения и коммунальных услуг многодетным (многодетным приемным) семьям и ветеранам труда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2AA9982E-BE1C-4018-87B2-E962BA7F5059}" type="parTrans" cxnId="{B59BB23F-1D73-45DC-9BB8-877A37E35CC3}">
      <dgm:prSet/>
      <dgm:spPr/>
      <dgm:t>
        <a:bodyPr/>
        <a:lstStyle/>
        <a:p>
          <a:endParaRPr lang="ru-RU"/>
        </a:p>
      </dgm:t>
    </dgm:pt>
    <dgm:pt modelId="{3E6F6DC1-AAC7-4EC6-91F2-D3753DA24C5B}" type="sibTrans" cxnId="{B59BB23F-1D73-45DC-9BB8-877A37E35CC3}">
      <dgm:prSet/>
      <dgm:spPr/>
      <dgm:t>
        <a:bodyPr/>
        <a:lstStyle/>
        <a:p>
          <a:endParaRPr lang="ru-RU"/>
        </a:p>
      </dgm:t>
    </dgm:pt>
    <dgm:pt modelId="{77727702-9A64-4C2A-9925-E49EB41FA104}" type="pres">
      <dgm:prSet presAssocID="{1CDABD69-6C63-4667-8D43-2C0234CF23E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5BA4E6B-394F-42C8-A7ED-AAF7238D0FF8}" type="pres">
      <dgm:prSet presAssocID="{96E498C1-3C45-481D-BB17-63BC2721C3CE}" presName="composite" presStyleCnt="0"/>
      <dgm:spPr/>
      <dgm:t>
        <a:bodyPr/>
        <a:lstStyle/>
        <a:p>
          <a:endParaRPr lang="ru-RU"/>
        </a:p>
      </dgm:t>
    </dgm:pt>
    <dgm:pt modelId="{D6D4D096-C5D4-44C2-BB85-AB0581FAE14E}" type="pres">
      <dgm:prSet presAssocID="{96E498C1-3C45-481D-BB17-63BC2721C3CE}" presName="imgShp" presStyleLbl="fgImgPlace1" presStyleIdx="0" presStyleCnt="4"/>
      <dgm:spPr/>
      <dgm:t>
        <a:bodyPr/>
        <a:lstStyle/>
        <a:p>
          <a:endParaRPr lang="ru-RU"/>
        </a:p>
      </dgm:t>
    </dgm:pt>
    <dgm:pt modelId="{DD71516B-75B4-4444-BEBC-02F72E5CD6B2}" type="pres">
      <dgm:prSet presAssocID="{96E498C1-3C45-481D-BB17-63BC2721C3CE}" presName="txShp" presStyleLbl="node1" presStyleIdx="0" presStyleCnt="4" custScaleX="122295" custLinFactNeighborX="13013" custLinFactNeighborY="30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A470F1-1D2C-4A17-BA2B-03233935E2F9}" type="pres">
      <dgm:prSet presAssocID="{83F2F39C-1E95-40C0-AF12-5A1BEB128CB5}" presName="spacing" presStyleCnt="0"/>
      <dgm:spPr/>
      <dgm:t>
        <a:bodyPr/>
        <a:lstStyle/>
        <a:p>
          <a:endParaRPr lang="ru-RU"/>
        </a:p>
      </dgm:t>
    </dgm:pt>
    <dgm:pt modelId="{7A1A4926-7D94-431D-9AE1-AF4503D6403E}" type="pres">
      <dgm:prSet presAssocID="{0CF56A4A-1983-481B-A6E5-9EF2D5A452D9}" presName="composite" presStyleCnt="0"/>
      <dgm:spPr/>
      <dgm:t>
        <a:bodyPr/>
        <a:lstStyle/>
        <a:p>
          <a:endParaRPr lang="ru-RU"/>
        </a:p>
      </dgm:t>
    </dgm:pt>
    <dgm:pt modelId="{2A3FC90E-2CA4-44C0-A278-FE6230EF2204}" type="pres">
      <dgm:prSet presAssocID="{0CF56A4A-1983-481B-A6E5-9EF2D5A452D9}" presName="imgShp" presStyleLbl="fgImgPlace1" presStyleIdx="1" presStyleCnt="4"/>
      <dgm:spPr/>
      <dgm:t>
        <a:bodyPr/>
        <a:lstStyle/>
        <a:p>
          <a:endParaRPr lang="ru-RU"/>
        </a:p>
      </dgm:t>
    </dgm:pt>
    <dgm:pt modelId="{6C43C269-C8ED-46B4-8C74-354E0FCD54C3}" type="pres">
      <dgm:prSet presAssocID="{0CF56A4A-1983-481B-A6E5-9EF2D5A452D9}" presName="txShp" presStyleLbl="node1" presStyleIdx="1" presStyleCnt="4" custScaleX="122295" custLinFactNeighborX="13013" custLinFactNeighborY="8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661B8F-56E8-4A9C-8213-154FC2DF950F}" type="pres">
      <dgm:prSet presAssocID="{3720E39B-BB0E-4B58-9DDF-D3A753C3E682}" presName="spacing" presStyleCnt="0"/>
      <dgm:spPr/>
      <dgm:t>
        <a:bodyPr/>
        <a:lstStyle/>
        <a:p>
          <a:endParaRPr lang="ru-RU"/>
        </a:p>
      </dgm:t>
    </dgm:pt>
    <dgm:pt modelId="{657501A6-5B88-44FC-9087-14D02BD70661}" type="pres">
      <dgm:prSet presAssocID="{E9576708-2915-4B76-ADD8-2F558286BAD3}" presName="composite" presStyleCnt="0"/>
      <dgm:spPr/>
      <dgm:t>
        <a:bodyPr/>
        <a:lstStyle/>
        <a:p>
          <a:endParaRPr lang="ru-RU"/>
        </a:p>
      </dgm:t>
    </dgm:pt>
    <dgm:pt modelId="{9D7CF390-A318-4E2D-9FC7-7B1B391A5B1F}" type="pres">
      <dgm:prSet presAssocID="{E9576708-2915-4B76-ADD8-2F558286BAD3}" presName="imgShp" presStyleLbl="fgImgPlace1" presStyleIdx="2" presStyleCnt="4"/>
      <dgm:spPr/>
      <dgm:t>
        <a:bodyPr/>
        <a:lstStyle/>
        <a:p>
          <a:endParaRPr lang="ru-RU"/>
        </a:p>
      </dgm:t>
    </dgm:pt>
    <dgm:pt modelId="{40C1ABE8-25B4-4D0B-9F81-140122A8EF9B}" type="pres">
      <dgm:prSet presAssocID="{E9576708-2915-4B76-ADD8-2F558286BAD3}" presName="txShp" presStyleLbl="node1" presStyleIdx="2" presStyleCnt="4" custScaleX="122295" custLinFactNeighborX="13013" custLinFactNeighborY="8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246DE5-80D5-42E9-BC7D-ADBAA3B354C4}" type="pres">
      <dgm:prSet presAssocID="{C37D388E-BA60-4C41-8F74-C75889B58B52}" presName="spacing" presStyleCnt="0"/>
      <dgm:spPr/>
      <dgm:t>
        <a:bodyPr/>
        <a:lstStyle/>
        <a:p>
          <a:endParaRPr lang="ru-RU"/>
        </a:p>
      </dgm:t>
    </dgm:pt>
    <dgm:pt modelId="{B06D953B-7860-4AE3-979A-9753791B9F5C}" type="pres">
      <dgm:prSet presAssocID="{FA2825BF-F720-4EA9-AE54-9F939595547F}" presName="composite" presStyleCnt="0"/>
      <dgm:spPr/>
      <dgm:t>
        <a:bodyPr/>
        <a:lstStyle/>
        <a:p>
          <a:endParaRPr lang="ru-RU"/>
        </a:p>
      </dgm:t>
    </dgm:pt>
    <dgm:pt modelId="{5172FAF9-CCD2-4A1D-9264-E5A8EB7DF789}" type="pres">
      <dgm:prSet presAssocID="{FA2825BF-F720-4EA9-AE54-9F939595547F}" presName="imgShp" presStyleLbl="fgImgPlace1" presStyleIdx="3" presStyleCnt="4"/>
      <dgm:spPr/>
      <dgm:t>
        <a:bodyPr/>
        <a:lstStyle/>
        <a:p>
          <a:endParaRPr lang="ru-RU"/>
        </a:p>
      </dgm:t>
    </dgm:pt>
    <dgm:pt modelId="{4158BA58-3B00-48DC-B141-0CFC5DC82B01}" type="pres">
      <dgm:prSet presAssocID="{FA2825BF-F720-4EA9-AE54-9F939595547F}" presName="txShp" presStyleLbl="node1" presStyleIdx="3" presStyleCnt="4" custScaleX="122295" custScaleY="130477" custLinFactNeighborX="13013" custLinFactNeighborY="8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234220A-5A67-442F-B6DF-FAC6759F6416}" type="presOf" srcId="{0CF56A4A-1983-481B-A6E5-9EF2D5A452D9}" destId="{6C43C269-C8ED-46B4-8C74-354E0FCD54C3}" srcOrd="0" destOrd="0" presId="urn:microsoft.com/office/officeart/2005/8/layout/vList3"/>
    <dgm:cxn modelId="{A3F60C87-5BA9-4E08-972F-30A165D2B46E}" srcId="{1CDABD69-6C63-4667-8D43-2C0234CF23E2}" destId="{0CF56A4A-1983-481B-A6E5-9EF2D5A452D9}" srcOrd="1" destOrd="0" parTransId="{3D17006C-A8A7-4F02-A1A5-B9D423420DA9}" sibTransId="{3720E39B-BB0E-4B58-9DDF-D3A753C3E682}"/>
    <dgm:cxn modelId="{A47A45EE-F308-4ECF-8860-53B4EB767A5E}" srcId="{1CDABD69-6C63-4667-8D43-2C0234CF23E2}" destId="{96E498C1-3C45-481D-BB17-63BC2721C3CE}" srcOrd="0" destOrd="0" parTransId="{5DAD72E5-1F73-4A45-A613-E4C9C089095B}" sibTransId="{83F2F39C-1E95-40C0-AF12-5A1BEB128CB5}"/>
    <dgm:cxn modelId="{AABF868E-41EC-4623-AB4B-9BC9D0919EE4}" type="presOf" srcId="{1CDABD69-6C63-4667-8D43-2C0234CF23E2}" destId="{77727702-9A64-4C2A-9925-E49EB41FA104}" srcOrd="0" destOrd="0" presId="urn:microsoft.com/office/officeart/2005/8/layout/vList3"/>
    <dgm:cxn modelId="{B59BDE58-1CDB-493E-92FB-E5C013693730}" srcId="{1CDABD69-6C63-4667-8D43-2C0234CF23E2}" destId="{E9576708-2915-4B76-ADD8-2F558286BAD3}" srcOrd="2" destOrd="0" parTransId="{4031B6D3-D812-4D0C-94E1-9FEAFF564898}" sibTransId="{C37D388E-BA60-4C41-8F74-C75889B58B52}"/>
    <dgm:cxn modelId="{E6976989-F3E7-4A6B-B1C0-5F1FBB5BD5F5}" type="presOf" srcId="{FA2825BF-F720-4EA9-AE54-9F939595547F}" destId="{4158BA58-3B00-48DC-B141-0CFC5DC82B01}" srcOrd="0" destOrd="0" presId="urn:microsoft.com/office/officeart/2005/8/layout/vList3"/>
    <dgm:cxn modelId="{4958A74B-C0A6-4767-A545-BEE5A7A7B78B}" type="presOf" srcId="{E9576708-2915-4B76-ADD8-2F558286BAD3}" destId="{40C1ABE8-25B4-4D0B-9F81-140122A8EF9B}" srcOrd="0" destOrd="0" presId="urn:microsoft.com/office/officeart/2005/8/layout/vList3"/>
    <dgm:cxn modelId="{B99EC06C-3E3B-4EA2-A8C0-CEA17FC8ED33}" type="presOf" srcId="{96E498C1-3C45-481D-BB17-63BC2721C3CE}" destId="{DD71516B-75B4-4444-BEBC-02F72E5CD6B2}" srcOrd="0" destOrd="0" presId="urn:microsoft.com/office/officeart/2005/8/layout/vList3"/>
    <dgm:cxn modelId="{B59BB23F-1D73-45DC-9BB8-877A37E35CC3}" srcId="{1CDABD69-6C63-4667-8D43-2C0234CF23E2}" destId="{FA2825BF-F720-4EA9-AE54-9F939595547F}" srcOrd="3" destOrd="0" parTransId="{2AA9982E-BE1C-4018-87B2-E962BA7F5059}" sibTransId="{3E6F6DC1-AAC7-4EC6-91F2-D3753DA24C5B}"/>
    <dgm:cxn modelId="{F7C5777B-B565-42CC-9021-78118FA8BF10}" type="presParOf" srcId="{77727702-9A64-4C2A-9925-E49EB41FA104}" destId="{D5BA4E6B-394F-42C8-A7ED-AAF7238D0FF8}" srcOrd="0" destOrd="0" presId="urn:microsoft.com/office/officeart/2005/8/layout/vList3"/>
    <dgm:cxn modelId="{46B1BC8D-6356-46FC-8509-A1831FE17990}" type="presParOf" srcId="{D5BA4E6B-394F-42C8-A7ED-AAF7238D0FF8}" destId="{D6D4D096-C5D4-44C2-BB85-AB0581FAE14E}" srcOrd="0" destOrd="0" presId="urn:microsoft.com/office/officeart/2005/8/layout/vList3"/>
    <dgm:cxn modelId="{75C380E7-19C8-4418-9D68-AA1B13EA7CD4}" type="presParOf" srcId="{D5BA4E6B-394F-42C8-A7ED-AAF7238D0FF8}" destId="{DD71516B-75B4-4444-BEBC-02F72E5CD6B2}" srcOrd="1" destOrd="0" presId="urn:microsoft.com/office/officeart/2005/8/layout/vList3"/>
    <dgm:cxn modelId="{4147C5BB-9D99-4D43-A5B1-E05C61B40FD8}" type="presParOf" srcId="{77727702-9A64-4C2A-9925-E49EB41FA104}" destId="{02A470F1-1D2C-4A17-BA2B-03233935E2F9}" srcOrd="1" destOrd="0" presId="urn:microsoft.com/office/officeart/2005/8/layout/vList3"/>
    <dgm:cxn modelId="{58ABEAEB-4231-417E-9196-806BE37DEFF8}" type="presParOf" srcId="{77727702-9A64-4C2A-9925-E49EB41FA104}" destId="{7A1A4926-7D94-431D-9AE1-AF4503D6403E}" srcOrd="2" destOrd="0" presId="urn:microsoft.com/office/officeart/2005/8/layout/vList3"/>
    <dgm:cxn modelId="{A9CDFBA8-85E5-457E-9938-A5422347466A}" type="presParOf" srcId="{7A1A4926-7D94-431D-9AE1-AF4503D6403E}" destId="{2A3FC90E-2CA4-44C0-A278-FE6230EF2204}" srcOrd="0" destOrd="0" presId="urn:microsoft.com/office/officeart/2005/8/layout/vList3"/>
    <dgm:cxn modelId="{DD12A547-2B66-42AB-8FD0-E900D846454B}" type="presParOf" srcId="{7A1A4926-7D94-431D-9AE1-AF4503D6403E}" destId="{6C43C269-C8ED-46B4-8C74-354E0FCD54C3}" srcOrd="1" destOrd="0" presId="urn:microsoft.com/office/officeart/2005/8/layout/vList3"/>
    <dgm:cxn modelId="{D90C709B-5B85-4CA9-88D5-5F530E5A61B6}" type="presParOf" srcId="{77727702-9A64-4C2A-9925-E49EB41FA104}" destId="{27661B8F-56E8-4A9C-8213-154FC2DF950F}" srcOrd="3" destOrd="0" presId="urn:microsoft.com/office/officeart/2005/8/layout/vList3"/>
    <dgm:cxn modelId="{172B3CD7-7428-4AD5-A991-E5EF5367DCF0}" type="presParOf" srcId="{77727702-9A64-4C2A-9925-E49EB41FA104}" destId="{657501A6-5B88-44FC-9087-14D02BD70661}" srcOrd="4" destOrd="0" presId="urn:microsoft.com/office/officeart/2005/8/layout/vList3"/>
    <dgm:cxn modelId="{105D2C4F-9C0E-4E12-B0F2-5F2C3E7E6FCB}" type="presParOf" srcId="{657501A6-5B88-44FC-9087-14D02BD70661}" destId="{9D7CF390-A318-4E2D-9FC7-7B1B391A5B1F}" srcOrd="0" destOrd="0" presId="urn:microsoft.com/office/officeart/2005/8/layout/vList3"/>
    <dgm:cxn modelId="{94D516B1-7C34-49B9-A5DF-F15CADB60414}" type="presParOf" srcId="{657501A6-5B88-44FC-9087-14D02BD70661}" destId="{40C1ABE8-25B4-4D0B-9F81-140122A8EF9B}" srcOrd="1" destOrd="0" presId="urn:microsoft.com/office/officeart/2005/8/layout/vList3"/>
    <dgm:cxn modelId="{7AE47A32-D700-4DCC-B0F1-17205C254739}" type="presParOf" srcId="{77727702-9A64-4C2A-9925-E49EB41FA104}" destId="{0F246DE5-80D5-42E9-BC7D-ADBAA3B354C4}" srcOrd="5" destOrd="0" presId="urn:microsoft.com/office/officeart/2005/8/layout/vList3"/>
    <dgm:cxn modelId="{7F511AFB-1314-4E60-8646-2B9F9BB8AAD1}" type="presParOf" srcId="{77727702-9A64-4C2A-9925-E49EB41FA104}" destId="{B06D953B-7860-4AE3-979A-9753791B9F5C}" srcOrd="6" destOrd="0" presId="urn:microsoft.com/office/officeart/2005/8/layout/vList3"/>
    <dgm:cxn modelId="{1B132931-49E9-40CC-AE0E-491B46FB5837}" type="presParOf" srcId="{B06D953B-7860-4AE3-979A-9753791B9F5C}" destId="{5172FAF9-CCD2-4A1D-9264-E5A8EB7DF789}" srcOrd="0" destOrd="0" presId="urn:microsoft.com/office/officeart/2005/8/layout/vList3"/>
    <dgm:cxn modelId="{48EF3975-82AC-4E44-B747-0D3DE628D2F4}" type="presParOf" srcId="{B06D953B-7860-4AE3-979A-9753791B9F5C}" destId="{4158BA58-3B00-48DC-B141-0CFC5DC82B0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5860E70-3676-403A-A153-E4D272053F03}" type="doc">
      <dgm:prSet loTypeId="urn:microsoft.com/office/officeart/2005/8/layout/hProcess9" loCatId="process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BA867AF-AD7A-4013-A23E-8835968C465D}">
      <dgm:prSet phldrT="[Текст]"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2019</a:t>
          </a:r>
        </a:p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1,224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5EB69C-3D84-4474-B874-5BBDE68643C7}" type="parTrans" cxnId="{DA84F8CB-7E53-4EAE-AF18-A96593932EAC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5A3E16-B9C9-46D1-939A-12BFBCE07082}" type="sibTrans" cxnId="{DA84F8CB-7E53-4EAE-AF18-A96593932EAC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3F3822-DA03-4CAF-ACE5-77FEDCAFA6B8}">
      <dgm:prSet phldrT="[Текст]"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2020</a:t>
          </a:r>
        </a:p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1,241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6F4896-C62E-46A5-9B6E-8342EE91234E}" type="parTrans" cxnId="{C77FDDD8-2A29-49DD-A794-0E4D3F9B5A36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D5BE29-305B-4B8C-8765-4E4A054BAEE5}" type="sibTrans" cxnId="{C77FDDD8-2A29-49DD-A794-0E4D3F9B5A36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C31C80-CA9C-408B-A101-097D8ABD1FBD}">
      <dgm:prSet phldrT="[Текст]"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2021</a:t>
          </a:r>
        </a:p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1,252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30D179-A112-4B5D-9175-8BD6DEBC99CE}" type="parTrans" cxnId="{80B8BE67-86B2-4DA2-BEC7-2D7CFE213FFD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8A1927-A923-4161-9185-47285B89A885}" type="sibTrans" cxnId="{80B8BE67-86B2-4DA2-BEC7-2D7CFE213FFD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3461EB-EA00-46B7-BAF4-1AEB60E975C7}">
      <dgm:prSet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2022</a:t>
          </a:r>
        </a:p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1,269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279409-8F0C-4450-A7FB-9A9B28E3C50B}" type="parTrans" cxnId="{7D3FF0D3-C43C-4432-9F76-470AB3F50BCE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EF53A0-AC65-4C48-BD38-6E1A562456C4}" type="sibTrans" cxnId="{7D3FF0D3-C43C-4432-9F76-470AB3F50BCE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81CE49-342B-4479-A785-90007F2C3697}">
      <dgm:prSet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2023</a:t>
          </a:r>
        </a:p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1,280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15A653-39B3-44E1-A4B0-BE88B94257BE}" type="parTrans" cxnId="{1F7AB538-7748-41EA-AA04-2AD8D89B2B8F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725F8A-C5BC-4E8D-9FB1-8B4C3566031E}" type="sibTrans" cxnId="{1F7AB538-7748-41EA-AA04-2AD8D89B2B8F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ED7B03-A65B-417D-A88F-1D9839FC5257}">
      <dgm:prSet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2024</a:t>
          </a:r>
        </a:p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1,296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A96157-C47B-452C-A0B9-793FBC91C722}" type="parTrans" cxnId="{1B827162-F94C-48A0-9B68-804EC1E3940F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980C49-488C-4F86-856F-75247E6F7886}" type="sibTrans" cxnId="{1B827162-F94C-48A0-9B68-804EC1E3940F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4CC51E-DB4F-486A-9D5F-CE175830BEC9}" type="pres">
      <dgm:prSet presAssocID="{25860E70-3676-403A-A153-E4D272053F03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59B786-C504-4CD3-A363-79FDA5886B46}" type="pres">
      <dgm:prSet presAssocID="{25860E70-3676-403A-A153-E4D272053F03}" presName="arrow" presStyleLbl="bgShp" presStyleIdx="0" presStyleCnt="1"/>
      <dgm:spPr/>
      <dgm:t>
        <a:bodyPr/>
        <a:lstStyle/>
        <a:p>
          <a:endParaRPr lang="ru-RU"/>
        </a:p>
      </dgm:t>
    </dgm:pt>
    <dgm:pt modelId="{A51D5276-4201-4D7F-826D-C6B2013C19A6}" type="pres">
      <dgm:prSet presAssocID="{25860E70-3676-403A-A153-E4D272053F03}" presName="linearProcess" presStyleCnt="0"/>
      <dgm:spPr/>
      <dgm:t>
        <a:bodyPr/>
        <a:lstStyle/>
        <a:p>
          <a:endParaRPr lang="ru-RU"/>
        </a:p>
      </dgm:t>
    </dgm:pt>
    <dgm:pt modelId="{BDDE05E1-DD1A-46B9-9965-A5CFB3D6E667}" type="pres">
      <dgm:prSet presAssocID="{4BA867AF-AD7A-4013-A23E-8835968C465D}" presName="text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58CC4E-AE74-4019-B330-F7ADEA29B2CE}" type="pres">
      <dgm:prSet presAssocID="{A65A3E16-B9C9-46D1-939A-12BFBCE07082}" presName="sibTrans" presStyleCnt="0"/>
      <dgm:spPr/>
      <dgm:t>
        <a:bodyPr/>
        <a:lstStyle/>
        <a:p>
          <a:endParaRPr lang="ru-RU"/>
        </a:p>
      </dgm:t>
    </dgm:pt>
    <dgm:pt modelId="{A59FA0FD-65C0-48AB-84E3-AC91997DC579}" type="pres">
      <dgm:prSet presAssocID="{0C3F3822-DA03-4CAF-ACE5-77FEDCAFA6B8}" presName="text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ADBF36-695E-4232-9A9E-0D48ED6F605A}" type="pres">
      <dgm:prSet presAssocID="{7ED5BE29-305B-4B8C-8765-4E4A054BAEE5}" presName="sibTrans" presStyleCnt="0"/>
      <dgm:spPr/>
      <dgm:t>
        <a:bodyPr/>
        <a:lstStyle/>
        <a:p>
          <a:endParaRPr lang="ru-RU"/>
        </a:p>
      </dgm:t>
    </dgm:pt>
    <dgm:pt modelId="{61FC3EFB-613B-4537-ADA9-68786759AAD9}" type="pres">
      <dgm:prSet presAssocID="{16C31C80-CA9C-408B-A101-097D8ABD1FBD}" presName="text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1009B1-C860-4698-A6EE-C6A6A5B410D3}" type="pres">
      <dgm:prSet presAssocID="{728A1927-A923-4161-9185-47285B89A885}" presName="sibTrans" presStyleCnt="0"/>
      <dgm:spPr/>
      <dgm:t>
        <a:bodyPr/>
        <a:lstStyle/>
        <a:p>
          <a:endParaRPr lang="ru-RU"/>
        </a:p>
      </dgm:t>
    </dgm:pt>
    <dgm:pt modelId="{556F87B1-1815-43A9-B862-4704B773FC0E}" type="pres">
      <dgm:prSet presAssocID="{923461EB-EA00-46B7-BAF4-1AEB60E975C7}" presName="text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25CD6D-2A8F-4D8D-952D-60D2C3C664A3}" type="pres">
      <dgm:prSet presAssocID="{44EF53A0-AC65-4C48-BD38-6E1A562456C4}" presName="sibTrans" presStyleCnt="0"/>
      <dgm:spPr/>
      <dgm:t>
        <a:bodyPr/>
        <a:lstStyle/>
        <a:p>
          <a:endParaRPr lang="ru-RU"/>
        </a:p>
      </dgm:t>
    </dgm:pt>
    <dgm:pt modelId="{61D2FA3C-CFA3-4123-8A1B-BBF2A09908D4}" type="pres">
      <dgm:prSet presAssocID="{F481CE49-342B-4479-A785-90007F2C3697}" presName="text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608056-FBDE-451C-A9B6-F85E7C33C797}" type="pres">
      <dgm:prSet presAssocID="{D9725F8A-C5BC-4E8D-9FB1-8B4C3566031E}" presName="sibTrans" presStyleCnt="0"/>
      <dgm:spPr/>
      <dgm:t>
        <a:bodyPr/>
        <a:lstStyle/>
        <a:p>
          <a:endParaRPr lang="ru-RU"/>
        </a:p>
      </dgm:t>
    </dgm:pt>
    <dgm:pt modelId="{CE899760-C67B-47BD-9AF3-3E9A39DF06F3}" type="pres">
      <dgm:prSet presAssocID="{FEED7B03-A65B-417D-A88F-1D9839FC5257}" presName="text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B827162-F94C-48A0-9B68-804EC1E3940F}" srcId="{25860E70-3676-403A-A153-E4D272053F03}" destId="{FEED7B03-A65B-417D-A88F-1D9839FC5257}" srcOrd="5" destOrd="0" parTransId="{C3A96157-C47B-452C-A0B9-793FBC91C722}" sibTransId="{78980C49-488C-4F86-856F-75247E6F7886}"/>
    <dgm:cxn modelId="{C59168B1-6885-4EE8-A5EC-F56170DB22AF}" type="presOf" srcId="{4BA867AF-AD7A-4013-A23E-8835968C465D}" destId="{BDDE05E1-DD1A-46B9-9965-A5CFB3D6E667}" srcOrd="0" destOrd="0" presId="urn:microsoft.com/office/officeart/2005/8/layout/hProcess9"/>
    <dgm:cxn modelId="{7D3FF0D3-C43C-4432-9F76-470AB3F50BCE}" srcId="{25860E70-3676-403A-A153-E4D272053F03}" destId="{923461EB-EA00-46B7-BAF4-1AEB60E975C7}" srcOrd="3" destOrd="0" parTransId="{F1279409-8F0C-4450-A7FB-9A9B28E3C50B}" sibTransId="{44EF53A0-AC65-4C48-BD38-6E1A562456C4}"/>
    <dgm:cxn modelId="{A315C680-C161-411E-B266-E8ACBA6CFA9E}" type="presOf" srcId="{0C3F3822-DA03-4CAF-ACE5-77FEDCAFA6B8}" destId="{A59FA0FD-65C0-48AB-84E3-AC91997DC579}" srcOrd="0" destOrd="0" presId="urn:microsoft.com/office/officeart/2005/8/layout/hProcess9"/>
    <dgm:cxn modelId="{1F7AB538-7748-41EA-AA04-2AD8D89B2B8F}" srcId="{25860E70-3676-403A-A153-E4D272053F03}" destId="{F481CE49-342B-4479-A785-90007F2C3697}" srcOrd="4" destOrd="0" parTransId="{6015A653-39B3-44E1-A4B0-BE88B94257BE}" sibTransId="{D9725F8A-C5BC-4E8D-9FB1-8B4C3566031E}"/>
    <dgm:cxn modelId="{C77FDDD8-2A29-49DD-A794-0E4D3F9B5A36}" srcId="{25860E70-3676-403A-A153-E4D272053F03}" destId="{0C3F3822-DA03-4CAF-ACE5-77FEDCAFA6B8}" srcOrd="1" destOrd="0" parTransId="{A16F4896-C62E-46A5-9B6E-8342EE91234E}" sibTransId="{7ED5BE29-305B-4B8C-8765-4E4A054BAEE5}"/>
    <dgm:cxn modelId="{BB9D1E5C-DAB0-44E2-9C5A-AD616E2CC221}" type="presOf" srcId="{FEED7B03-A65B-417D-A88F-1D9839FC5257}" destId="{CE899760-C67B-47BD-9AF3-3E9A39DF06F3}" srcOrd="0" destOrd="0" presId="urn:microsoft.com/office/officeart/2005/8/layout/hProcess9"/>
    <dgm:cxn modelId="{CB4911BF-B391-475F-9541-C5C38F9D494B}" type="presOf" srcId="{F481CE49-342B-4479-A785-90007F2C3697}" destId="{61D2FA3C-CFA3-4123-8A1B-BBF2A09908D4}" srcOrd="0" destOrd="0" presId="urn:microsoft.com/office/officeart/2005/8/layout/hProcess9"/>
    <dgm:cxn modelId="{80B8BE67-86B2-4DA2-BEC7-2D7CFE213FFD}" srcId="{25860E70-3676-403A-A153-E4D272053F03}" destId="{16C31C80-CA9C-408B-A101-097D8ABD1FBD}" srcOrd="2" destOrd="0" parTransId="{5530D179-A112-4B5D-9175-8BD6DEBC99CE}" sibTransId="{728A1927-A923-4161-9185-47285B89A885}"/>
    <dgm:cxn modelId="{DA84F8CB-7E53-4EAE-AF18-A96593932EAC}" srcId="{25860E70-3676-403A-A153-E4D272053F03}" destId="{4BA867AF-AD7A-4013-A23E-8835968C465D}" srcOrd="0" destOrd="0" parTransId="{2E5EB69C-3D84-4474-B874-5BBDE68643C7}" sibTransId="{A65A3E16-B9C9-46D1-939A-12BFBCE07082}"/>
    <dgm:cxn modelId="{C534E714-942B-491F-8265-AD33C8DACCE0}" type="presOf" srcId="{923461EB-EA00-46B7-BAF4-1AEB60E975C7}" destId="{556F87B1-1815-43A9-B862-4704B773FC0E}" srcOrd="0" destOrd="0" presId="urn:microsoft.com/office/officeart/2005/8/layout/hProcess9"/>
    <dgm:cxn modelId="{D626998F-CA95-4DD4-9DEB-7DE1C2D666C3}" type="presOf" srcId="{25860E70-3676-403A-A153-E4D272053F03}" destId="{2E4CC51E-DB4F-486A-9D5F-CE175830BEC9}" srcOrd="0" destOrd="0" presId="urn:microsoft.com/office/officeart/2005/8/layout/hProcess9"/>
    <dgm:cxn modelId="{23C05369-E7C3-4EEE-86D0-DD70CA147FFD}" type="presOf" srcId="{16C31C80-CA9C-408B-A101-097D8ABD1FBD}" destId="{61FC3EFB-613B-4537-ADA9-68786759AAD9}" srcOrd="0" destOrd="0" presId="urn:microsoft.com/office/officeart/2005/8/layout/hProcess9"/>
    <dgm:cxn modelId="{D60B166C-0ACD-44C4-B1A1-4F64EEB754F8}" type="presParOf" srcId="{2E4CC51E-DB4F-486A-9D5F-CE175830BEC9}" destId="{8A59B786-C504-4CD3-A363-79FDA5886B46}" srcOrd="0" destOrd="0" presId="urn:microsoft.com/office/officeart/2005/8/layout/hProcess9"/>
    <dgm:cxn modelId="{3CE99E70-CDD3-40A9-953B-57AC45719C34}" type="presParOf" srcId="{2E4CC51E-DB4F-486A-9D5F-CE175830BEC9}" destId="{A51D5276-4201-4D7F-826D-C6B2013C19A6}" srcOrd="1" destOrd="0" presId="urn:microsoft.com/office/officeart/2005/8/layout/hProcess9"/>
    <dgm:cxn modelId="{215757DF-2B75-464D-9D5E-3A12383F0394}" type="presParOf" srcId="{A51D5276-4201-4D7F-826D-C6B2013C19A6}" destId="{BDDE05E1-DD1A-46B9-9965-A5CFB3D6E667}" srcOrd="0" destOrd="0" presId="urn:microsoft.com/office/officeart/2005/8/layout/hProcess9"/>
    <dgm:cxn modelId="{5FC32979-5659-4691-B7D8-CA7FB1B4DC31}" type="presParOf" srcId="{A51D5276-4201-4D7F-826D-C6B2013C19A6}" destId="{1C58CC4E-AE74-4019-B330-F7ADEA29B2CE}" srcOrd="1" destOrd="0" presId="urn:microsoft.com/office/officeart/2005/8/layout/hProcess9"/>
    <dgm:cxn modelId="{299D5613-C2A4-4E88-9E91-8B3555C26F81}" type="presParOf" srcId="{A51D5276-4201-4D7F-826D-C6B2013C19A6}" destId="{A59FA0FD-65C0-48AB-84E3-AC91997DC579}" srcOrd="2" destOrd="0" presId="urn:microsoft.com/office/officeart/2005/8/layout/hProcess9"/>
    <dgm:cxn modelId="{7B5E499D-3190-4740-9E03-EE8BC081897E}" type="presParOf" srcId="{A51D5276-4201-4D7F-826D-C6B2013C19A6}" destId="{29ADBF36-695E-4232-9A9E-0D48ED6F605A}" srcOrd="3" destOrd="0" presId="urn:microsoft.com/office/officeart/2005/8/layout/hProcess9"/>
    <dgm:cxn modelId="{A058BE39-7D7F-4FF1-8563-A554CB257C5A}" type="presParOf" srcId="{A51D5276-4201-4D7F-826D-C6B2013C19A6}" destId="{61FC3EFB-613B-4537-ADA9-68786759AAD9}" srcOrd="4" destOrd="0" presId="urn:microsoft.com/office/officeart/2005/8/layout/hProcess9"/>
    <dgm:cxn modelId="{DCDA87D5-BC59-46A7-8DA8-83452CB0EBEC}" type="presParOf" srcId="{A51D5276-4201-4D7F-826D-C6B2013C19A6}" destId="{941009B1-C860-4698-A6EE-C6A6A5B410D3}" srcOrd="5" destOrd="0" presId="urn:microsoft.com/office/officeart/2005/8/layout/hProcess9"/>
    <dgm:cxn modelId="{254F3188-9B95-49C0-B3E8-01F519E1F0CF}" type="presParOf" srcId="{A51D5276-4201-4D7F-826D-C6B2013C19A6}" destId="{556F87B1-1815-43A9-B862-4704B773FC0E}" srcOrd="6" destOrd="0" presId="urn:microsoft.com/office/officeart/2005/8/layout/hProcess9"/>
    <dgm:cxn modelId="{7F40ADAB-5FAF-407C-9903-60CE1EE02088}" type="presParOf" srcId="{A51D5276-4201-4D7F-826D-C6B2013C19A6}" destId="{7225CD6D-2A8F-4D8D-952D-60D2C3C664A3}" srcOrd="7" destOrd="0" presId="urn:microsoft.com/office/officeart/2005/8/layout/hProcess9"/>
    <dgm:cxn modelId="{24F115AB-1C27-464F-9DC0-4D289368AC06}" type="presParOf" srcId="{A51D5276-4201-4D7F-826D-C6B2013C19A6}" destId="{61D2FA3C-CFA3-4123-8A1B-BBF2A09908D4}" srcOrd="8" destOrd="0" presId="urn:microsoft.com/office/officeart/2005/8/layout/hProcess9"/>
    <dgm:cxn modelId="{2F42D25E-13E2-4904-8885-634D3070809D}" type="presParOf" srcId="{A51D5276-4201-4D7F-826D-C6B2013C19A6}" destId="{07608056-FBDE-451C-A9B6-F85E7C33C797}" srcOrd="9" destOrd="0" presId="urn:microsoft.com/office/officeart/2005/8/layout/hProcess9"/>
    <dgm:cxn modelId="{79468446-DC55-4B10-B74E-A4E12C7F2D4B}" type="presParOf" srcId="{A51D5276-4201-4D7F-826D-C6B2013C19A6}" destId="{CE899760-C67B-47BD-9AF3-3E9A39DF06F3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10DB956-F962-4D2D-9AC1-46AAFBB118E0}" type="doc">
      <dgm:prSet loTypeId="urn:microsoft.com/office/officeart/2005/8/layout/vList3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DA16F2D-1F24-415A-83B6-0B33D2CF29C2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22 мобильные </a:t>
          </a:r>
          <a:r>
            <a:rPr lang="ru-RU" sz="1800" b="1" dirty="0" err="1" smtClean="0">
              <a:latin typeface="Times New Roman" pitchFamily="18" charset="0"/>
              <a:cs typeface="Times New Roman" pitchFamily="18" charset="0"/>
            </a:rPr>
            <a:t>мультидисциплинарные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 патронажные бригады</a:t>
          </a:r>
          <a:endParaRPr lang="ru-RU" sz="1800" dirty="0"/>
        </a:p>
      </dgm:t>
    </dgm:pt>
    <dgm:pt modelId="{4731ED50-04B4-4AAB-836B-01BAF100798A}" type="parTrans" cxnId="{71219FC6-C2CE-4872-8BAB-7A9E8D870EA8}">
      <dgm:prSet/>
      <dgm:spPr/>
      <dgm:t>
        <a:bodyPr/>
        <a:lstStyle/>
        <a:p>
          <a:endParaRPr lang="ru-RU" sz="1800"/>
        </a:p>
      </dgm:t>
    </dgm:pt>
    <dgm:pt modelId="{601839BF-A312-45DC-AC37-62F25B66E385}" type="sibTrans" cxnId="{71219FC6-C2CE-4872-8BAB-7A9E8D870EA8}">
      <dgm:prSet/>
      <dgm:spPr/>
      <dgm:t>
        <a:bodyPr/>
        <a:lstStyle/>
        <a:p>
          <a:endParaRPr lang="ru-RU" sz="1800"/>
        </a:p>
      </dgm:t>
    </dgm:pt>
    <dgm:pt modelId="{EBD6476F-D47D-4CD2-ACC1-A831DE384DE4}">
      <dgm:prSet custT="1"/>
      <dgm:spPr/>
      <dgm:t>
        <a:bodyPr/>
        <a:lstStyle/>
        <a:p>
          <a:r>
            <a:rPr lang="ru-RU" sz="1800" b="1" smtClean="0">
              <a:latin typeface="Times New Roman" pitchFamily="18" charset="0"/>
              <a:cs typeface="Times New Roman" pitchFamily="18" charset="0"/>
            </a:rPr>
            <a:t>5 гериатрических кабинетов</a:t>
          </a:r>
          <a:endParaRPr lang="ru-RU" sz="1800" b="1" dirty="0" smtClean="0">
            <a:latin typeface="Times New Roman" pitchFamily="18" charset="0"/>
            <a:cs typeface="Times New Roman" pitchFamily="18" charset="0"/>
          </a:endParaRPr>
        </a:p>
      </dgm:t>
    </dgm:pt>
    <dgm:pt modelId="{908C4541-BA88-44C0-85B8-203D85D26125}" type="parTrans" cxnId="{EE5F24A5-CC1E-4876-A900-520C7AD80880}">
      <dgm:prSet/>
      <dgm:spPr/>
      <dgm:t>
        <a:bodyPr/>
        <a:lstStyle/>
        <a:p>
          <a:endParaRPr lang="ru-RU" sz="1800"/>
        </a:p>
      </dgm:t>
    </dgm:pt>
    <dgm:pt modelId="{C2954000-FCDA-498C-8986-6A7630D4F726}" type="sibTrans" cxnId="{EE5F24A5-CC1E-4876-A900-520C7AD80880}">
      <dgm:prSet/>
      <dgm:spPr/>
      <dgm:t>
        <a:bodyPr/>
        <a:lstStyle/>
        <a:p>
          <a:endParaRPr lang="ru-RU" sz="1800"/>
        </a:p>
      </dgm:t>
    </dgm:pt>
    <dgm:pt modelId="{9E7310BE-1836-4393-85D2-68CF8F88797B}">
      <dgm:prSet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Повышение квалификации – внедрение </a:t>
          </a:r>
          <a:r>
            <a:rPr lang="ru-RU" sz="1800" b="1" dirty="0" err="1" smtClean="0">
              <a:latin typeface="Times New Roman" pitchFamily="18" charset="0"/>
              <a:cs typeface="Times New Roman" pitchFamily="18" charset="0"/>
            </a:rPr>
            <a:t>СОПов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 по уходу</a:t>
          </a:r>
        </a:p>
      </dgm:t>
    </dgm:pt>
    <dgm:pt modelId="{5A088996-6905-413E-8CCD-478D40A93189}" type="parTrans" cxnId="{723D453E-041C-4849-ABAB-B614D02787BD}">
      <dgm:prSet/>
      <dgm:spPr/>
      <dgm:t>
        <a:bodyPr/>
        <a:lstStyle/>
        <a:p>
          <a:endParaRPr lang="ru-RU" sz="1800"/>
        </a:p>
      </dgm:t>
    </dgm:pt>
    <dgm:pt modelId="{4DA57726-9D77-4858-BDCF-FAD8DB028712}" type="sibTrans" cxnId="{723D453E-041C-4849-ABAB-B614D02787BD}">
      <dgm:prSet/>
      <dgm:spPr/>
      <dgm:t>
        <a:bodyPr/>
        <a:lstStyle/>
        <a:p>
          <a:endParaRPr lang="ru-RU" sz="1800"/>
        </a:p>
      </dgm:t>
    </dgm:pt>
    <dgm:pt modelId="{678E4F0E-E5AC-412D-9B3B-6BFB5A7E8E0F}">
      <dgm:prSet custT="1"/>
      <dgm:spPr/>
      <dgm:t>
        <a:bodyPr/>
        <a:lstStyle/>
        <a:p>
          <a:r>
            <a:rPr lang="ru-RU" sz="1800" b="1" smtClean="0">
              <a:latin typeface="Times New Roman" pitchFamily="18" charset="0"/>
              <a:cs typeface="Times New Roman" pitchFamily="18" charset="0"/>
            </a:rPr>
            <a:t>Единая методика определения нуждаемости</a:t>
          </a:r>
          <a:endParaRPr lang="ru-RU" sz="1800" b="1" dirty="0" smtClean="0">
            <a:latin typeface="Times New Roman" pitchFamily="18" charset="0"/>
            <a:cs typeface="Times New Roman" pitchFamily="18" charset="0"/>
          </a:endParaRPr>
        </a:p>
      </dgm:t>
    </dgm:pt>
    <dgm:pt modelId="{261AA717-D9A6-45FD-BD92-8985DA2EFDDF}" type="parTrans" cxnId="{2CB941CE-A962-4108-8FB2-F6B3F347C8A2}">
      <dgm:prSet/>
      <dgm:spPr/>
      <dgm:t>
        <a:bodyPr/>
        <a:lstStyle/>
        <a:p>
          <a:endParaRPr lang="ru-RU" sz="1800"/>
        </a:p>
      </dgm:t>
    </dgm:pt>
    <dgm:pt modelId="{D6144DDC-056B-413F-B954-354085F8CA4C}" type="sibTrans" cxnId="{2CB941CE-A962-4108-8FB2-F6B3F347C8A2}">
      <dgm:prSet/>
      <dgm:spPr/>
      <dgm:t>
        <a:bodyPr/>
        <a:lstStyle/>
        <a:p>
          <a:endParaRPr lang="ru-RU" sz="1800"/>
        </a:p>
      </dgm:t>
    </dgm:pt>
    <dgm:pt modelId="{0438F44E-09E7-4A70-8937-8B06022B55FE}">
      <dgm:prSet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Унифицированные формы первичной документации</a:t>
          </a:r>
        </a:p>
      </dgm:t>
    </dgm:pt>
    <dgm:pt modelId="{9E088563-FA57-4F43-90D4-37015694B11F}" type="parTrans" cxnId="{2785A1F8-E55A-49D9-A7B8-FC462C329768}">
      <dgm:prSet/>
      <dgm:spPr/>
      <dgm:t>
        <a:bodyPr/>
        <a:lstStyle/>
        <a:p>
          <a:endParaRPr lang="ru-RU" sz="1800"/>
        </a:p>
      </dgm:t>
    </dgm:pt>
    <dgm:pt modelId="{1A65D8EA-40CC-40AB-9E3B-9F04A2E6E6AE}" type="sibTrans" cxnId="{2785A1F8-E55A-49D9-A7B8-FC462C329768}">
      <dgm:prSet/>
      <dgm:spPr/>
      <dgm:t>
        <a:bodyPr/>
        <a:lstStyle/>
        <a:p>
          <a:endParaRPr lang="ru-RU" sz="1800"/>
        </a:p>
      </dgm:t>
    </dgm:pt>
    <dgm:pt modelId="{584D651B-6618-472F-B298-4C5556AEB55B}">
      <dgm:prSet custT="1"/>
      <dgm:spPr/>
      <dgm:t>
        <a:bodyPr/>
        <a:lstStyle/>
        <a:p>
          <a:r>
            <a:rPr lang="ru-RU" sz="1800" b="1" smtClean="0">
              <a:latin typeface="Times New Roman" pitchFamily="18" charset="0"/>
              <a:cs typeface="Times New Roman" pitchFamily="18" charset="0"/>
            </a:rPr>
            <a:t>Служба сиделок</a:t>
          </a:r>
          <a:endParaRPr lang="ru-RU" sz="1800" b="1" dirty="0" smtClean="0">
            <a:latin typeface="Times New Roman" pitchFamily="18" charset="0"/>
            <a:cs typeface="Times New Roman" pitchFamily="18" charset="0"/>
          </a:endParaRPr>
        </a:p>
      </dgm:t>
    </dgm:pt>
    <dgm:pt modelId="{BAF5E1B4-EE36-4E9F-B52B-682E8E8D782D}" type="parTrans" cxnId="{9E3A7F26-F955-4C16-B19C-FBC64BC6290E}">
      <dgm:prSet/>
      <dgm:spPr/>
      <dgm:t>
        <a:bodyPr/>
        <a:lstStyle/>
        <a:p>
          <a:endParaRPr lang="ru-RU" sz="1800"/>
        </a:p>
      </dgm:t>
    </dgm:pt>
    <dgm:pt modelId="{8110CE50-DAD9-4347-9EBC-A67C6C82F8ED}" type="sibTrans" cxnId="{9E3A7F26-F955-4C16-B19C-FBC64BC6290E}">
      <dgm:prSet/>
      <dgm:spPr/>
      <dgm:t>
        <a:bodyPr/>
        <a:lstStyle/>
        <a:p>
          <a:endParaRPr lang="ru-RU" sz="1800"/>
        </a:p>
      </dgm:t>
    </dgm:pt>
    <dgm:pt modelId="{F47F8E9A-3DF5-460A-A939-60241A508A66}">
      <dgm:prSet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Типовая структура центра социального обслуживания</a:t>
          </a:r>
        </a:p>
      </dgm:t>
    </dgm:pt>
    <dgm:pt modelId="{EB9BE93F-0AB4-415F-916B-10D0DF201BAC}" type="parTrans" cxnId="{F8CFAAC1-10C4-47C8-9A9A-D5C5BBAA22F2}">
      <dgm:prSet/>
      <dgm:spPr/>
      <dgm:t>
        <a:bodyPr/>
        <a:lstStyle/>
        <a:p>
          <a:endParaRPr lang="ru-RU" sz="1800"/>
        </a:p>
      </dgm:t>
    </dgm:pt>
    <dgm:pt modelId="{C629A402-8BA7-4353-9488-89D3627CEB25}" type="sibTrans" cxnId="{F8CFAAC1-10C4-47C8-9A9A-D5C5BBAA22F2}">
      <dgm:prSet/>
      <dgm:spPr/>
      <dgm:t>
        <a:bodyPr/>
        <a:lstStyle/>
        <a:p>
          <a:endParaRPr lang="ru-RU" sz="1800"/>
        </a:p>
      </dgm:t>
    </dgm:pt>
    <dgm:pt modelId="{17D0A8FB-028F-47C2-95D0-F3AFE273B0BF}">
      <dgm:prSet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Оснащение реабилитационных отделений, пунктов проката ТСР</a:t>
          </a:r>
          <a:endParaRPr lang="ru-RU" sz="1800" dirty="0"/>
        </a:p>
      </dgm:t>
    </dgm:pt>
    <dgm:pt modelId="{C97215D6-F240-4798-979E-B9D9FE5A419F}" type="parTrans" cxnId="{B3379C5C-BF49-44B1-B613-4E6F895BB0B5}">
      <dgm:prSet/>
      <dgm:spPr/>
      <dgm:t>
        <a:bodyPr/>
        <a:lstStyle/>
        <a:p>
          <a:endParaRPr lang="ru-RU" sz="1800"/>
        </a:p>
      </dgm:t>
    </dgm:pt>
    <dgm:pt modelId="{FFF3E71A-C603-4E31-8B2C-AAE49E3F753E}" type="sibTrans" cxnId="{B3379C5C-BF49-44B1-B613-4E6F895BB0B5}">
      <dgm:prSet/>
      <dgm:spPr/>
      <dgm:t>
        <a:bodyPr/>
        <a:lstStyle/>
        <a:p>
          <a:endParaRPr lang="ru-RU" sz="1800"/>
        </a:p>
      </dgm:t>
    </dgm:pt>
    <dgm:pt modelId="{AE68F5BC-B56F-4490-8281-6AD9A505E592}" type="pres">
      <dgm:prSet presAssocID="{110DB956-F962-4D2D-9AC1-46AAFBB118E0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C00DCB4-DF10-4911-8D80-EDC71BDC9F22}" type="pres">
      <dgm:prSet presAssocID="{0DA16F2D-1F24-415A-83B6-0B33D2CF29C2}" presName="composite" presStyleCnt="0"/>
      <dgm:spPr/>
    </dgm:pt>
    <dgm:pt modelId="{755E2D78-091C-49CA-B98C-33ADBF703CDD}" type="pres">
      <dgm:prSet presAssocID="{0DA16F2D-1F24-415A-83B6-0B33D2CF29C2}" presName="imgShp" presStyleLbl="fgImgPlace1" presStyleIdx="0" presStyleCnt="8"/>
      <dgm:spPr/>
    </dgm:pt>
    <dgm:pt modelId="{1C7D115A-4FBB-43BE-94F9-C130425CAD56}" type="pres">
      <dgm:prSet presAssocID="{0DA16F2D-1F24-415A-83B6-0B33D2CF29C2}" presName="txShp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F268EB-7DF1-44C1-A2E7-CD39459468E9}" type="pres">
      <dgm:prSet presAssocID="{601839BF-A312-45DC-AC37-62F25B66E385}" presName="spacing" presStyleCnt="0"/>
      <dgm:spPr/>
    </dgm:pt>
    <dgm:pt modelId="{B8808B61-7160-4B69-BD5C-ECC8369FC616}" type="pres">
      <dgm:prSet presAssocID="{EBD6476F-D47D-4CD2-ACC1-A831DE384DE4}" presName="composite" presStyleCnt="0"/>
      <dgm:spPr/>
    </dgm:pt>
    <dgm:pt modelId="{C3FF1744-F843-41A0-9689-5E5967CAC7CD}" type="pres">
      <dgm:prSet presAssocID="{EBD6476F-D47D-4CD2-ACC1-A831DE384DE4}" presName="imgShp" presStyleLbl="fgImgPlace1" presStyleIdx="1" presStyleCnt="8"/>
      <dgm:spPr/>
    </dgm:pt>
    <dgm:pt modelId="{ED25822B-CFB2-4069-A836-3ACD4174F6B2}" type="pres">
      <dgm:prSet presAssocID="{EBD6476F-D47D-4CD2-ACC1-A831DE384DE4}" presName="txShp" presStyleLbl="node1" presStyleIdx="1" presStyleCnt="8" custLinFactNeighborY="47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E58C8-6C5A-4B0F-B286-84A25EEE1930}" type="pres">
      <dgm:prSet presAssocID="{C2954000-FCDA-498C-8986-6A7630D4F726}" presName="spacing" presStyleCnt="0"/>
      <dgm:spPr/>
    </dgm:pt>
    <dgm:pt modelId="{1B78C1B6-E2C8-49BB-B410-AB4FFF5E7DFD}" type="pres">
      <dgm:prSet presAssocID="{9E7310BE-1836-4393-85D2-68CF8F88797B}" presName="composite" presStyleCnt="0"/>
      <dgm:spPr/>
    </dgm:pt>
    <dgm:pt modelId="{1A79A88E-8210-4C6F-A87C-24A6367167C2}" type="pres">
      <dgm:prSet presAssocID="{9E7310BE-1836-4393-85D2-68CF8F88797B}" presName="imgShp" presStyleLbl="fgImgPlace1" presStyleIdx="2" presStyleCnt="8"/>
      <dgm:spPr/>
    </dgm:pt>
    <dgm:pt modelId="{D76B2D8B-F33D-487E-B8FD-D2F47564CF0E}" type="pres">
      <dgm:prSet presAssocID="{9E7310BE-1836-4393-85D2-68CF8F88797B}" presName="txShp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29E5E8-5730-4884-8F93-5FD1BD345AD1}" type="pres">
      <dgm:prSet presAssocID="{4DA57726-9D77-4858-BDCF-FAD8DB028712}" presName="spacing" presStyleCnt="0"/>
      <dgm:spPr/>
    </dgm:pt>
    <dgm:pt modelId="{B001AEB8-F8E0-49BF-9BE3-D707CAFBCCE5}" type="pres">
      <dgm:prSet presAssocID="{678E4F0E-E5AC-412D-9B3B-6BFB5A7E8E0F}" presName="composite" presStyleCnt="0"/>
      <dgm:spPr/>
    </dgm:pt>
    <dgm:pt modelId="{AAECEECF-0A25-416D-9649-030CE91F5B7C}" type="pres">
      <dgm:prSet presAssocID="{678E4F0E-E5AC-412D-9B3B-6BFB5A7E8E0F}" presName="imgShp" presStyleLbl="fgImgPlace1" presStyleIdx="3" presStyleCnt="8"/>
      <dgm:spPr/>
    </dgm:pt>
    <dgm:pt modelId="{0BE5EA02-A01C-4D04-BDF5-3DACE6D4986A}" type="pres">
      <dgm:prSet presAssocID="{678E4F0E-E5AC-412D-9B3B-6BFB5A7E8E0F}" presName="txShp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701228-1D81-4E9D-A4E6-7C0FC0FE1D53}" type="pres">
      <dgm:prSet presAssocID="{D6144DDC-056B-413F-B954-354085F8CA4C}" presName="spacing" presStyleCnt="0"/>
      <dgm:spPr/>
    </dgm:pt>
    <dgm:pt modelId="{46463348-E07B-482E-90A9-FDFB666E9DAA}" type="pres">
      <dgm:prSet presAssocID="{0438F44E-09E7-4A70-8937-8B06022B55FE}" presName="composite" presStyleCnt="0"/>
      <dgm:spPr/>
    </dgm:pt>
    <dgm:pt modelId="{713D7FCC-FA5F-4A0B-B62A-47920AD823F4}" type="pres">
      <dgm:prSet presAssocID="{0438F44E-09E7-4A70-8937-8B06022B55FE}" presName="imgShp" presStyleLbl="fgImgPlace1" presStyleIdx="4" presStyleCnt="8"/>
      <dgm:spPr/>
    </dgm:pt>
    <dgm:pt modelId="{3F3B096C-5623-4E86-B164-86C0F3321F64}" type="pres">
      <dgm:prSet presAssocID="{0438F44E-09E7-4A70-8937-8B06022B55FE}" presName="txShp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109A7F-17FB-4B39-B8EB-3F9C9EEED4F7}" type="pres">
      <dgm:prSet presAssocID="{1A65D8EA-40CC-40AB-9E3B-9F04A2E6E6AE}" presName="spacing" presStyleCnt="0"/>
      <dgm:spPr/>
    </dgm:pt>
    <dgm:pt modelId="{2E864267-BAB7-4549-85B4-AE56D7928D6C}" type="pres">
      <dgm:prSet presAssocID="{584D651B-6618-472F-B298-4C5556AEB55B}" presName="composite" presStyleCnt="0"/>
      <dgm:spPr/>
    </dgm:pt>
    <dgm:pt modelId="{C45D24A2-196C-4572-8B06-32D841337A85}" type="pres">
      <dgm:prSet presAssocID="{584D651B-6618-472F-B298-4C5556AEB55B}" presName="imgShp" presStyleLbl="fgImgPlace1" presStyleIdx="5" presStyleCnt="8"/>
      <dgm:spPr/>
    </dgm:pt>
    <dgm:pt modelId="{66B656E0-71CA-4A71-B28D-CB7E58E5CA71}" type="pres">
      <dgm:prSet presAssocID="{584D651B-6618-472F-B298-4C5556AEB55B}" presName="txShp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08BAF3-DA65-4692-8EC5-05DC854D0DB8}" type="pres">
      <dgm:prSet presAssocID="{8110CE50-DAD9-4347-9EBC-A67C6C82F8ED}" presName="spacing" presStyleCnt="0"/>
      <dgm:spPr/>
    </dgm:pt>
    <dgm:pt modelId="{E4795BC2-B172-42CD-AD79-ABCB4A4EA3E0}" type="pres">
      <dgm:prSet presAssocID="{F47F8E9A-3DF5-460A-A939-60241A508A66}" presName="composite" presStyleCnt="0"/>
      <dgm:spPr/>
    </dgm:pt>
    <dgm:pt modelId="{9F93423B-74DB-4DA3-BC07-3989595F3D5E}" type="pres">
      <dgm:prSet presAssocID="{F47F8E9A-3DF5-460A-A939-60241A508A66}" presName="imgShp" presStyleLbl="fgImgPlace1" presStyleIdx="6" presStyleCnt="8"/>
      <dgm:spPr/>
    </dgm:pt>
    <dgm:pt modelId="{E4D7A966-E896-4D43-A915-040FF777C37A}" type="pres">
      <dgm:prSet presAssocID="{F47F8E9A-3DF5-460A-A939-60241A508A66}" presName="txShp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6C1378-6526-4AB6-8675-814DE1BFD711}" type="pres">
      <dgm:prSet presAssocID="{C629A402-8BA7-4353-9488-89D3627CEB25}" presName="spacing" presStyleCnt="0"/>
      <dgm:spPr/>
    </dgm:pt>
    <dgm:pt modelId="{95E69051-4464-419F-8624-F0587BE002ED}" type="pres">
      <dgm:prSet presAssocID="{17D0A8FB-028F-47C2-95D0-F3AFE273B0BF}" presName="composite" presStyleCnt="0"/>
      <dgm:spPr/>
    </dgm:pt>
    <dgm:pt modelId="{611CD06B-F777-41FB-A38A-B490E13FF37E}" type="pres">
      <dgm:prSet presAssocID="{17D0A8FB-028F-47C2-95D0-F3AFE273B0BF}" presName="imgShp" presStyleLbl="fgImgPlace1" presStyleIdx="7" presStyleCnt="8"/>
      <dgm:spPr/>
    </dgm:pt>
    <dgm:pt modelId="{5E4B59DF-E179-401E-8400-C572EDB1DE7C}" type="pres">
      <dgm:prSet presAssocID="{17D0A8FB-028F-47C2-95D0-F3AFE273B0BF}" presName="txShp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26D96F-23D9-43C4-B2F2-7C0A63B601F7}" type="presOf" srcId="{0DA16F2D-1F24-415A-83B6-0B33D2CF29C2}" destId="{1C7D115A-4FBB-43BE-94F9-C130425CAD56}" srcOrd="0" destOrd="0" presId="urn:microsoft.com/office/officeart/2005/8/layout/vList3"/>
    <dgm:cxn modelId="{F8CFAAC1-10C4-47C8-9A9A-D5C5BBAA22F2}" srcId="{110DB956-F962-4D2D-9AC1-46AAFBB118E0}" destId="{F47F8E9A-3DF5-460A-A939-60241A508A66}" srcOrd="6" destOrd="0" parTransId="{EB9BE93F-0AB4-415F-916B-10D0DF201BAC}" sibTransId="{C629A402-8BA7-4353-9488-89D3627CEB25}"/>
    <dgm:cxn modelId="{2CB941CE-A962-4108-8FB2-F6B3F347C8A2}" srcId="{110DB956-F962-4D2D-9AC1-46AAFBB118E0}" destId="{678E4F0E-E5AC-412D-9B3B-6BFB5A7E8E0F}" srcOrd="3" destOrd="0" parTransId="{261AA717-D9A6-45FD-BD92-8985DA2EFDDF}" sibTransId="{D6144DDC-056B-413F-B954-354085F8CA4C}"/>
    <dgm:cxn modelId="{4EFF4A35-CEB1-49C0-A85C-C207ADFFD6B9}" type="presOf" srcId="{EBD6476F-D47D-4CD2-ACC1-A831DE384DE4}" destId="{ED25822B-CFB2-4069-A836-3ACD4174F6B2}" srcOrd="0" destOrd="0" presId="urn:microsoft.com/office/officeart/2005/8/layout/vList3"/>
    <dgm:cxn modelId="{1C466C3A-A618-479D-AF37-8717F26C1FC4}" type="presOf" srcId="{678E4F0E-E5AC-412D-9B3B-6BFB5A7E8E0F}" destId="{0BE5EA02-A01C-4D04-BDF5-3DACE6D4986A}" srcOrd="0" destOrd="0" presId="urn:microsoft.com/office/officeart/2005/8/layout/vList3"/>
    <dgm:cxn modelId="{13C2FF01-FFA8-4DA4-B299-24CB5D323655}" type="presOf" srcId="{110DB956-F962-4D2D-9AC1-46AAFBB118E0}" destId="{AE68F5BC-B56F-4490-8281-6AD9A505E592}" srcOrd="0" destOrd="0" presId="urn:microsoft.com/office/officeart/2005/8/layout/vList3"/>
    <dgm:cxn modelId="{B3379C5C-BF49-44B1-B613-4E6F895BB0B5}" srcId="{110DB956-F962-4D2D-9AC1-46AAFBB118E0}" destId="{17D0A8FB-028F-47C2-95D0-F3AFE273B0BF}" srcOrd="7" destOrd="0" parTransId="{C97215D6-F240-4798-979E-B9D9FE5A419F}" sibTransId="{FFF3E71A-C603-4E31-8B2C-AAE49E3F753E}"/>
    <dgm:cxn modelId="{723D453E-041C-4849-ABAB-B614D02787BD}" srcId="{110DB956-F962-4D2D-9AC1-46AAFBB118E0}" destId="{9E7310BE-1836-4393-85D2-68CF8F88797B}" srcOrd="2" destOrd="0" parTransId="{5A088996-6905-413E-8CCD-478D40A93189}" sibTransId="{4DA57726-9D77-4858-BDCF-FAD8DB028712}"/>
    <dgm:cxn modelId="{2785A1F8-E55A-49D9-A7B8-FC462C329768}" srcId="{110DB956-F962-4D2D-9AC1-46AAFBB118E0}" destId="{0438F44E-09E7-4A70-8937-8B06022B55FE}" srcOrd="4" destOrd="0" parTransId="{9E088563-FA57-4F43-90D4-37015694B11F}" sibTransId="{1A65D8EA-40CC-40AB-9E3B-9F04A2E6E6AE}"/>
    <dgm:cxn modelId="{B76CF975-7F87-40B8-A3A8-8DC92E2B8BE3}" type="presOf" srcId="{584D651B-6618-472F-B298-4C5556AEB55B}" destId="{66B656E0-71CA-4A71-B28D-CB7E58E5CA71}" srcOrd="0" destOrd="0" presId="urn:microsoft.com/office/officeart/2005/8/layout/vList3"/>
    <dgm:cxn modelId="{EE5F24A5-CC1E-4876-A900-520C7AD80880}" srcId="{110DB956-F962-4D2D-9AC1-46AAFBB118E0}" destId="{EBD6476F-D47D-4CD2-ACC1-A831DE384DE4}" srcOrd="1" destOrd="0" parTransId="{908C4541-BA88-44C0-85B8-203D85D26125}" sibTransId="{C2954000-FCDA-498C-8986-6A7630D4F726}"/>
    <dgm:cxn modelId="{71219FC6-C2CE-4872-8BAB-7A9E8D870EA8}" srcId="{110DB956-F962-4D2D-9AC1-46AAFBB118E0}" destId="{0DA16F2D-1F24-415A-83B6-0B33D2CF29C2}" srcOrd="0" destOrd="0" parTransId="{4731ED50-04B4-4AAB-836B-01BAF100798A}" sibTransId="{601839BF-A312-45DC-AC37-62F25B66E385}"/>
    <dgm:cxn modelId="{854BF5BD-1AFD-4EC4-9803-4A164842CC0A}" type="presOf" srcId="{0438F44E-09E7-4A70-8937-8B06022B55FE}" destId="{3F3B096C-5623-4E86-B164-86C0F3321F64}" srcOrd="0" destOrd="0" presId="urn:microsoft.com/office/officeart/2005/8/layout/vList3"/>
    <dgm:cxn modelId="{BEF50F58-488E-4687-A508-1A56ADC5D4D8}" type="presOf" srcId="{9E7310BE-1836-4393-85D2-68CF8F88797B}" destId="{D76B2D8B-F33D-487E-B8FD-D2F47564CF0E}" srcOrd="0" destOrd="0" presId="urn:microsoft.com/office/officeart/2005/8/layout/vList3"/>
    <dgm:cxn modelId="{B64DE486-7F46-4C2C-833E-DBACEF2A199E}" type="presOf" srcId="{F47F8E9A-3DF5-460A-A939-60241A508A66}" destId="{E4D7A966-E896-4D43-A915-040FF777C37A}" srcOrd="0" destOrd="0" presId="urn:microsoft.com/office/officeart/2005/8/layout/vList3"/>
    <dgm:cxn modelId="{8F35A8E0-E249-46AC-8FA7-220543D72789}" type="presOf" srcId="{17D0A8FB-028F-47C2-95D0-F3AFE273B0BF}" destId="{5E4B59DF-E179-401E-8400-C572EDB1DE7C}" srcOrd="0" destOrd="0" presId="urn:microsoft.com/office/officeart/2005/8/layout/vList3"/>
    <dgm:cxn modelId="{9E3A7F26-F955-4C16-B19C-FBC64BC6290E}" srcId="{110DB956-F962-4D2D-9AC1-46AAFBB118E0}" destId="{584D651B-6618-472F-B298-4C5556AEB55B}" srcOrd="5" destOrd="0" parTransId="{BAF5E1B4-EE36-4E9F-B52B-682E8E8D782D}" sibTransId="{8110CE50-DAD9-4347-9EBC-A67C6C82F8ED}"/>
    <dgm:cxn modelId="{C74949D8-C831-47D6-863B-F02F026554AD}" type="presParOf" srcId="{AE68F5BC-B56F-4490-8281-6AD9A505E592}" destId="{EC00DCB4-DF10-4911-8D80-EDC71BDC9F22}" srcOrd="0" destOrd="0" presId="urn:microsoft.com/office/officeart/2005/8/layout/vList3"/>
    <dgm:cxn modelId="{09782C39-C336-40C6-9E51-FEAAA802FC87}" type="presParOf" srcId="{EC00DCB4-DF10-4911-8D80-EDC71BDC9F22}" destId="{755E2D78-091C-49CA-B98C-33ADBF703CDD}" srcOrd="0" destOrd="0" presId="urn:microsoft.com/office/officeart/2005/8/layout/vList3"/>
    <dgm:cxn modelId="{FAF5C840-5547-4713-8A0F-3A4053686D81}" type="presParOf" srcId="{EC00DCB4-DF10-4911-8D80-EDC71BDC9F22}" destId="{1C7D115A-4FBB-43BE-94F9-C130425CAD56}" srcOrd="1" destOrd="0" presId="urn:microsoft.com/office/officeart/2005/8/layout/vList3"/>
    <dgm:cxn modelId="{7F17835F-AF90-475A-935B-646B1A9CB865}" type="presParOf" srcId="{AE68F5BC-B56F-4490-8281-6AD9A505E592}" destId="{9FF268EB-7DF1-44C1-A2E7-CD39459468E9}" srcOrd="1" destOrd="0" presId="urn:microsoft.com/office/officeart/2005/8/layout/vList3"/>
    <dgm:cxn modelId="{E85BD7D4-6FA8-4B8D-B4B8-4118ECBECEC0}" type="presParOf" srcId="{AE68F5BC-B56F-4490-8281-6AD9A505E592}" destId="{B8808B61-7160-4B69-BD5C-ECC8369FC616}" srcOrd="2" destOrd="0" presId="urn:microsoft.com/office/officeart/2005/8/layout/vList3"/>
    <dgm:cxn modelId="{538E29F2-14FF-45EA-B270-E19AE8860C31}" type="presParOf" srcId="{B8808B61-7160-4B69-BD5C-ECC8369FC616}" destId="{C3FF1744-F843-41A0-9689-5E5967CAC7CD}" srcOrd="0" destOrd="0" presId="urn:microsoft.com/office/officeart/2005/8/layout/vList3"/>
    <dgm:cxn modelId="{27F5AADB-4E7C-4F5F-A05F-EDC70BB6F01B}" type="presParOf" srcId="{B8808B61-7160-4B69-BD5C-ECC8369FC616}" destId="{ED25822B-CFB2-4069-A836-3ACD4174F6B2}" srcOrd="1" destOrd="0" presId="urn:microsoft.com/office/officeart/2005/8/layout/vList3"/>
    <dgm:cxn modelId="{62BB1E33-D5E9-4689-8A38-E69F17BED2E2}" type="presParOf" srcId="{AE68F5BC-B56F-4490-8281-6AD9A505E592}" destId="{F35E58C8-6C5A-4B0F-B286-84A25EEE1930}" srcOrd="3" destOrd="0" presId="urn:microsoft.com/office/officeart/2005/8/layout/vList3"/>
    <dgm:cxn modelId="{5F1E0715-6A91-435F-8F50-7505F7B52D3F}" type="presParOf" srcId="{AE68F5BC-B56F-4490-8281-6AD9A505E592}" destId="{1B78C1B6-E2C8-49BB-B410-AB4FFF5E7DFD}" srcOrd="4" destOrd="0" presId="urn:microsoft.com/office/officeart/2005/8/layout/vList3"/>
    <dgm:cxn modelId="{CA51664C-4838-4C82-960E-7FBF49DEEC2F}" type="presParOf" srcId="{1B78C1B6-E2C8-49BB-B410-AB4FFF5E7DFD}" destId="{1A79A88E-8210-4C6F-A87C-24A6367167C2}" srcOrd="0" destOrd="0" presId="urn:microsoft.com/office/officeart/2005/8/layout/vList3"/>
    <dgm:cxn modelId="{A89C00F1-80D6-4B07-9E14-28E062E72BD6}" type="presParOf" srcId="{1B78C1B6-E2C8-49BB-B410-AB4FFF5E7DFD}" destId="{D76B2D8B-F33D-487E-B8FD-D2F47564CF0E}" srcOrd="1" destOrd="0" presId="urn:microsoft.com/office/officeart/2005/8/layout/vList3"/>
    <dgm:cxn modelId="{79964121-765C-477A-AE23-9D7272B563A6}" type="presParOf" srcId="{AE68F5BC-B56F-4490-8281-6AD9A505E592}" destId="{0529E5E8-5730-4884-8F93-5FD1BD345AD1}" srcOrd="5" destOrd="0" presId="urn:microsoft.com/office/officeart/2005/8/layout/vList3"/>
    <dgm:cxn modelId="{E8404B69-4358-48CC-8833-296F8BBB64EA}" type="presParOf" srcId="{AE68F5BC-B56F-4490-8281-6AD9A505E592}" destId="{B001AEB8-F8E0-49BF-9BE3-D707CAFBCCE5}" srcOrd="6" destOrd="0" presId="urn:microsoft.com/office/officeart/2005/8/layout/vList3"/>
    <dgm:cxn modelId="{D60D7A36-4D10-4D99-AE52-2E29B248FD71}" type="presParOf" srcId="{B001AEB8-F8E0-49BF-9BE3-D707CAFBCCE5}" destId="{AAECEECF-0A25-416D-9649-030CE91F5B7C}" srcOrd="0" destOrd="0" presId="urn:microsoft.com/office/officeart/2005/8/layout/vList3"/>
    <dgm:cxn modelId="{F015F676-EB72-4101-A7C7-D5DF61100FCD}" type="presParOf" srcId="{B001AEB8-F8E0-49BF-9BE3-D707CAFBCCE5}" destId="{0BE5EA02-A01C-4D04-BDF5-3DACE6D4986A}" srcOrd="1" destOrd="0" presId="urn:microsoft.com/office/officeart/2005/8/layout/vList3"/>
    <dgm:cxn modelId="{0F4CB212-C0B2-445E-B74D-6D85C799AB14}" type="presParOf" srcId="{AE68F5BC-B56F-4490-8281-6AD9A505E592}" destId="{CE701228-1D81-4E9D-A4E6-7C0FC0FE1D53}" srcOrd="7" destOrd="0" presId="urn:microsoft.com/office/officeart/2005/8/layout/vList3"/>
    <dgm:cxn modelId="{46F26F21-95FB-4F91-AF52-300FF92D2940}" type="presParOf" srcId="{AE68F5BC-B56F-4490-8281-6AD9A505E592}" destId="{46463348-E07B-482E-90A9-FDFB666E9DAA}" srcOrd="8" destOrd="0" presId="urn:microsoft.com/office/officeart/2005/8/layout/vList3"/>
    <dgm:cxn modelId="{85574B05-7C3D-4410-9FCE-97E464154618}" type="presParOf" srcId="{46463348-E07B-482E-90A9-FDFB666E9DAA}" destId="{713D7FCC-FA5F-4A0B-B62A-47920AD823F4}" srcOrd="0" destOrd="0" presId="urn:microsoft.com/office/officeart/2005/8/layout/vList3"/>
    <dgm:cxn modelId="{B6829402-5D61-46D1-8A83-72FBD6170D42}" type="presParOf" srcId="{46463348-E07B-482E-90A9-FDFB666E9DAA}" destId="{3F3B096C-5623-4E86-B164-86C0F3321F64}" srcOrd="1" destOrd="0" presId="urn:microsoft.com/office/officeart/2005/8/layout/vList3"/>
    <dgm:cxn modelId="{661C980E-D025-4F28-A4F8-BEBBF7110E75}" type="presParOf" srcId="{AE68F5BC-B56F-4490-8281-6AD9A505E592}" destId="{CD109A7F-17FB-4B39-B8EB-3F9C9EEED4F7}" srcOrd="9" destOrd="0" presId="urn:microsoft.com/office/officeart/2005/8/layout/vList3"/>
    <dgm:cxn modelId="{9C81835C-4B38-49F4-8D36-A9DDE0AED05E}" type="presParOf" srcId="{AE68F5BC-B56F-4490-8281-6AD9A505E592}" destId="{2E864267-BAB7-4549-85B4-AE56D7928D6C}" srcOrd="10" destOrd="0" presId="urn:microsoft.com/office/officeart/2005/8/layout/vList3"/>
    <dgm:cxn modelId="{54712FA0-3B03-45E1-A5F6-C21188A351EC}" type="presParOf" srcId="{2E864267-BAB7-4549-85B4-AE56D7928D6C}" destId="{C45D24A2-196C-4572-8B06-32D841337A85}" srcOrd="0" destOrd="0" presId="urn:microsoft.com/office/officeart/2005/8/layout/vList3"/>
    <dgm:cxn modelId="{7F69BFFC-DBA2-4B24-B469-7272F195B8DA}" type="presParOf" srcId="{2E864267-BAB7-4549-85B4-AE56D7928D6C}" destId="{66B656E0-71CA-4A71-B28D-CB7E58E5CA71}" srcOrd="1" destOrd="0" presId="urn:microsoft.com/office/officeart/2005/8/layout/vList3"/>
    <dgm:cxn modelId="{854EA09A-4960-4913-B57C-B2AC0CB6AE17}" type="presParOf" srcId="{AE68F5BC-B56F-4490-8281-6AD9A505E592}" destId="{9C08BAF3-DA65-4692-8EC5-05DC854D0DB8}" srcOrd="11" destOrd="0" presId="urn:microsoft.com/office/officeart/2005/8/layout/vList3"/>
    <dgm:cxn modelId="{22D80B2A-886C-42CC-9BB9-CBDEEF4F3594}" type="presParOf" srcId="{AE68F5BC-B56F-4490-8281-6AD9A505E592}" destId="{E4795BC2-B172-42CD-AD79-ABCB4A4EA3E0}" srcOrd="12" destOrd="0" presId="urn:microsoft.com/office/officeart/2005/8/layout/vList3"/>
    <dgm:cxn modelId="{29156A01-A3BB-49AC-B538-6AAEA69DC876}" type="presParOf" srcId="{E4795BC2-B172-42CD-AD79-ABCB4A4EA3E0}" destId="{9F93423B-74DB-4DA3-BC07-3989595F3D5E}" srcOrd="0" destOrd="0" presId="urn:microsoft.com/office/officeart/2005/8/layout/vList3"/>
    <dgm:cxn modelId="{7DFA0F87-840A-45D1-B66A-DA3A6795EBFB}" type="presParOf" srcId="{E4795BC2-B172-42CD-AD79-ABCB4A4EA3E0}" destId="{E4D7A966-E896-4D43-A915-040FF777C37A}" srcOrd="1" destOrd="0" presId="urn:microsoft.com/office/officeart/2005/8/layout/vList3"/>
    <dgm:cxn modelId="{D9A24FB9-7CFD-4063-BB80-32BD939698FB}" type="presParOf" srcId="{AE68F5BC-B56F-4490-8281-6AD9A505E592}" destId="{196C1378-6526-4AB6-8675-814DE1BFD711}" srcOrd="13" destOrd="0" presId="urn:microsoft.com/office/officeart/2005/8/layout/vList3"/>
    <dgm:cxn modelId="{36794124-F294-44ED-8AAE-30E07E27041C}" type="presParOf" srcId="{AE68F5BC-B56F-4490-8281-6AD9A505E592}" destId="{95E69051-4464-419F-8624-F0587BE002ED}" srcOrd="14" destOrd="0" presId="urn:microsoft.com/office/officeart/2005/8/layout/vList3"/>
    <dgm:cxn modelId="{7720AD39-1BE2-4C96-9AF9-2ED7372395FB}" type="presParOf" srcId="{95E69051-4464-419F-8624-F0587BE002ED}" destId="{611CD06B-F777-41FB-A38A-B490E13FF37E}" srcOrd="0" destOrd="0" presId="urn:microsoft.com/office/officeart/2005/8/layout/vList3"/>
    <dgm:cxn modelId="{28549943-5872-4D0D-BCBC-BAAEF4FCCF1C}" type="presParOf" srcId="{95E69051-4464-419F-8624-F0587BE002ED}" destId="{5E4B59DF-E179-401E-8400-C572EDB1DE7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6DE85CE-3554-4D3C-A8AC-073ACCFFF3C7}" type="doc">
      <dgm:prSet loTypeId="urn:microsoft.com/office/officeart/2008/layout/VerticalCurvedLis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06D44B2-B9C5-46DE-B401-839B57EE3BF0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Ранняя помощь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793A69-2280-4674-8BB7-3038349D0BEC}" type="parTrans" cxnId="{9AA18B57-19EB-45A0-8202-7C647A82E991}">
      <dgm:prSet/>
      <dgm:spPr/>
      <dgm:t>
        <a:bodyPr/>
        <a:lstStyle/>
        <a:p>
          <a:endParaRPr lang="ru-RU" sz="2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EDF164-8C48-4921-B1AD-6AD33889A565}" type="sibTrans" cxnId="{9AA18B57-19EB-45A0-8202-7C647A82E991}">
      <dgm:prSet/>
      <dgm:spPr/>
      <dgm:t>
        <a:bodyPr/>
        <a:lstStyle/>
        <a:p>
          <a:endParaRPr lang="ru-RU" sz="2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6497B7-0400-414E-AC45-D4CB7D4F98C5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Домой без преград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CB7EE6-D8D9-4A8F-AEC1-B33909BE1C52}" type="parTrans" cxnId="{F218394D-9691-4FFA-BC83-7FC530A2C209}">
      <dgm:prSet/>
      <dgm:spPr/>
      <dgm:t>
        <a:bodyPr/>
        <a:lstStyle/>
        <a:p>
          <a:endParaRPr lang="ru-RU" sz="2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4CCE97-3B30-4D6A-A45B-0808C054F419}" type="sibTrans" cxnId="{F218394D-9691-4FFA-BC83-7FC530A2C209}">
      <dgm:prSet/>
      <dgm:spPr/>
      <dgm:t>
        <a:bodyPr/>
        <a:lstStyle/>
        <a:p>
          <a:endParaRPr lang="ru-RU" sz="2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5C0FED-EC15-4776-8320-5F3E2036BB4D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Дорога к дому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A89C3C-C46E-49BD-A4E7-A5617FC388F4}" type="parTrans" cxnId="{5426BD15-8303-46A0-B73E-B10C77A83565}">
      <dgm:prSet/>
      <dgm:spPr/>
      <dgm:t>
        <a:bodyPr/>
        <a:lstStyle/>
        <a:p>
          <a:endParaRPr lang="ru-RU" sz="2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A74428-D8DC-49D1-ADCF-AEDA4AA71F11}" type="sibTrans" cxnId="{5426BD15-8303-46A0-B73E-B10C77A83565}">
      <dgm:prSet/>
      <dgm:spPr/>
      <dgm:t>
        <a:bodyPr/>
        <a:lstStyle/>
        <a:p>
          <a:endParaRPr lang="ru-RU" sz="2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88AEDA-B694-4CD2-B5D2-5EF245D06E1D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Трудоустройство инвалидов, проживающих в государственных стационарных учреждениях социального обслуживания Ленинградской области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E711E2-ED56-46B3-9054-33AACF4387E9}" type="parTrans" cxnId="{7993A986-77FD-451C-9F8F-D17673B497A5}">
      <dgm:prSet/>
      <dgm:spPr/>
      <dgm:t>
        <a:bodyPr/>
        <a:lstStyle/>
        <a:p>
          <a:endParaRPr lang="ru-RU" sz="2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A0BA32-0F80-430F-BC99-5BFA03ADFC15}" type="sibTrans" cxnId="{7993A986-77FD-451C-9F8F-D17673B497A5}">
      <dgm:prSet/>
      <dgm:spPr/>
      <dgm:t>
        <a:bodyPr/>
        <a:lstStyle/>
        <a:p>
          <a:endParaRPr lang="ru-RU" sz="2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43583C-7DB6-48A1-85A6-EF319AD11D5A}" type="pres">
      <dgm:prSet presAssocID="{F6DE85CE-3554-4D3C-A8AC-073ACCFFF3C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861F4EC5-615D-4A10-B8D4-1A63609613C4}" type="pres">
      <dgm:prSet presAssocID="{F6DE85CE-3554-4D3C-A8AC-073ACCFFF3C7}" presName="Name1" presStyleCnt="0"/>
      <dgm:spPr/>
    </dgm:pt>
    <dgm:pt modelId="{89E1B644-23DF-4E16-809A-37BF3C2853D0}" type="pres">
      <dgm:prSet presAssocID="{F6DE85CE-3554-4D3C-A8AC-073ACCFFF3C7}" presName="cycle" presStyleCnt="0"/>
      <dgm:spPr/>
    </dgm:pt>
    <dgm:pt modelId="{5820CFE9-BC26-4C94-A9F7-560C37A9095D}" type="pres">
      <dgm:prSet presAssocID="{F6DE85CE-3554-4D3C-A8AC-073ACCFFF3C7}" presName="srcNode" presStyleLbl="node1" presStyleIdx="0" presStyleCnt="4"/>
      <dgm:spPr/>
    </dgm:pt>
    <dgm:pt modelId="{702F7AFB-422D-4B85-9F85-C300E2385A2A}" type="pres">
      <dgm:prSet presAssocID="{F6DE85CE-3554-4D3C-A8AC-073ACCFFF3C7}" presName="conn" presStyleLbl="parChTrans1D2" presStyleIdx="0" presStyleCnt="1"/>
      <dgm:spPr/>
      <dgm:t>
        <a:bodyPr/>
        <a:lstStyle/>
        <a:p>
          <a:endParaRPr lang="ru-RU"/>
        </a:p>
      </dgm:t>
    </dgm:pt>
    <dgm:pt modelId="{F658829F-33BE-4F95-8DF7-7C32EE8BB7FE}" type="pres">
      <dgm:prSet presAssocID="{F6DE85CE-3554-4D3C-A8AC-073ACCFFF3C7}" presName="extraNode" presStyleLbl="node1" presStyleIdx="0" presStyleCnt="4"/>
      <dgm:spPr/>
    </dgm:pt>
    <dgm:pt modelId="{BA37B5F1-96D8-4FB4-9244-CE6E3CFB833C}" type="pres">
      <dgm:prSet presAssocID="{F6DE85CE-3554-4D3C-A8AC-073ACCFFF3C7}" presName="dstNode" presStyleLbl="node1" presStyleIdx="0" presStyleCnt="4"/>
      <dgm:spPr/>
    </dgm:pt>
    <dgm:pt modelId="{891FE2ED-A878-4C5E-A74D-06CD04CE359D}" type="pres">
      <dgm:prSet presAssocID="{D06D44B2-B9C5-46DE-B401-839B57EE3BF0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BAF9FE-01E8-4946-8CCB-3D18DF5C9261}" type="pres">
      <dgm:prSet presAssocID="{D06D44B2-B9C5-46DE-B401-839B57EE3BF0}" presName="accent_1" presStyleCnt="0"/>
      <dgm:spPr/>
    </dgm:pt>
    <dgm:pt modelId="{EF3C68A1-C8F3-43BF-98E4-81CC277F60A7}" type="pres">
      <dgm:prSet presAssocID="{D06D44B2-B9C5-46DE-B401-839B57EE3BF0}" presName="accentRepeatNode" presStyleLbl="solidFgAcc1" presStyleIdx="0" presStyleCnt="4"/>
      <dgm:spPr/>
    </dgm:pt>
    <dgm:pt modelId="{B26E2802-8B16-4113-9FC3-E990B6654642}" type="pres">
      <dgm:prSet presAssocID="{376497B7-0400-414E-AC45-D4CB7D4F98C5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0B1B21-5819-4DAC-BF4A-602CEA2EFD78}" type="pres">
      <dgm:prSet presAssocID="{376497B7-0400-414E-AC45-D4CB7D4F98C5}" presName="accent_2" presStyleCnt="0"/>
      <dgm:spPr/>
    </dgm:pt>
    <dgm:pt modelId="{93D195D3-8EB2-4CEE-B29F-866F651724F8}" type="pres">
      <dgm:prSet presAssocID="{376497B7-0400-414E-AC45-D4CB7D4F98C5}" presName="accentRepeatNode" presStyleLbl="solidFgAcc1" presStyleIdx="1" presStyleCnt="4"/>
      <dgm:spPr/>
    </dgm:pt>
    <dgm:pt modelId="{1145F68C-DE26-4AA2-86A5-1CE9283080BB}" type="pres">
      <dgm:prSet presAssocID="{0A5C0FED-EC15-4776-8320-5F3E2036BB4D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A926B3-4142-44BB-A8A8-BEF2DDA28C9C}" type="pres">
      <dgm:prSet presAssocID="{0A5C0FED-EC15-4776-8320-5F3E2036BB4D}" presName="accent_3" presStyleCnt="0"/>
      <dgm:spPr/>
    </dgm:pt>
    <dgm:pt modelId="{19DB0F18-77A0-4E02-8CE8-D6CF024C6CC9}" type="pres">
      <dgm:prSet presAssocID="{0A5C0FED-EC15-4776-8320-5F3E2036BB4D}" presName="accentRepeatNode" presStyleLbl="solidFgAcc1" presStyleIdx="2" presStyleCnt="4"/>
      <dgm:spPr/>
    </dgm:pt>
    <dgm:pt modelId="{DA0AB7EC-D70F-4162-9232-4BA6E65D2475}" type="pres">
      <dgm:prSet presAssocID="{0588AEDA-B694-4CD2-B5D2-5EF245D06E1D}" presName="text_4" presStyleLbl="node1" presStyleIdx="3" presStyleCnt="4" custScaleY="1439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B7364A-09FD-4445-B81A-08B5DBBD01C3}" type="pres">
      <dgm:prSet presAssocID="{0588AEDA-B694-4CD2-B5D2-5EF245D06E1D}" presName="accent_4" presStyleCnt="0"/>
      <dgm:spPr/>
    </dgm:pt>
    <dgm:pt modelId="{EFAB1D8B-F850-464B-8A94-23DCCA03D47C}" type="pres">
      <dgm:prSet presAssocID="{0588AEDA-B694-4CD2-B5D2-5EF245D06E1D}" presName="accentRepeatNode" presStyleLbl="solidFgAcc1" presStyleIdx="3" presStyleCnt="4"/>
      <dgm:spPr/>
    </dgm:pt>
  </dgm:ptLst>
  <dgm:cxnLst>
    <dgm:cxn modelId="{25D61059-5A77-453F-8F90-FA6426371ACE}" type="presOf" srcId="{F6DE85CE-3554-4D3C-A8AC-073ACCFFF3C7}" destId="{7843583C-7DB6-48A1-85A6-EF319AD11D5A}" srcOrd="0" destOrd="0" presId="urn:microsoft.com/office/officeart/2008/layout/VerticalCurvedList"/>
    <dgm:cxn modelId="{54D3DE29-3B7C-4BE0-8D8C-4F2A80AC09C4}" type="presOf" srcId="{0CEDF164-8C48-4921-B1AD-6AD33889A565}" destId="{702F7AFB-422D-4B85-9F85-C300E2385A2A}" srcOrd="0" destOrd="0" presId="urn:microsoft.com/office/officeart/2008/layout/VerticalCurvedList"/>
    <dgm:cxn modelId="{7993A986-77FD-451C-9F8F-D17673B497A5}" srcId="{F6DE85CE-3554-4D3C-A8AC-073ACCFFF3C7}" destId="{0588AEDA-B694-4CD2-B5D2-5EF245D06E1D}" srcOrd="3" destOrd="0" parTransId="{59E711E2-ED56-46B3-9054-33AACF4387E9}" sibTransId="{C6A0BA32-0F80-430F-BC99-5BFA03ADFC15}"/>
    <dgm:cxn modelId="{0301EB67-6EFB-4C02-A803-5E9342135460}" type="presOf" srcId="{376497B7-0400-414E-AC45-D4CB7D4F98C5}" destId="{B26E2802-8B16-4113-9FC3-E990B6654642}" srcOrd="0" destOrd="0" presId="urn:microsoft.com/office/officeart/2008/layout/VerticalCurvedList"/>
    <dgm:cxn modelId="{0ADB6BF2-49EF-4837-B1F2-0645AC5866C4}" type="presOf" srcId="{0588AEDA-B694-4CD2-B5D2-5EF245D06E1D}" destId="{DA0AB7EC-D70F-4162-9232-4BA6E65D2475}" srcOrd="0" destOrd="0" presId="urn:microsoft.com/office/officeart/2008/layout/VerticalCurvedList"/>
    <dgm:cxn modelId="{C82C4928-74BD-406E-AF27-FFDF04B876C5}" type="presOf" srcId="{0A5C0FED-EC15-4776-8320-5F3E2036BB4D}" destId="{1145F68C-DE26-4AA2-86A5-1CE9283080BB}" srcOrd="0" destOrd="0" presId="urn:microsoft.com/office/officeart/2008/layout/VerticalCurvedList"/>
    <dgm:cxn modelId="{F612E91A-39D8-486C-9D12-469D7455D87D}" type="presOf" srcId="{D06D44B2-B9C5-46DE-B401-839B57EE3BF0}" destId="{891FE2ED-A878-4C5E-A74D-06CD04CE359D}" srcOrd="0" destOrd="0" presId="urn:microsoft.com/office/officeart/2008/layout/VerticalCurvedList"/>
    <dgm:cxn modelId="{F218394D-9691-4FFA-BC83-7FC530A2C209}" srcId="{F6DE85CE-3554-4D3C-A8AC-073ACCFFF3C7}" destId="{376497B7-0400-414E-AC45-D4CB7D4F98C5}" srcOrd="1" destOrd="0" parTransId="{F3CB7EE6-D8D9-4A8F-AEC1-B33909BE1C52}" sibTransId="{884CCE97-3B30-4D6A-A45B-0808C054F419}"/>
    <dgm:cxn modelId="{9AA18B57-19EB-45A0-8202-7C647A82E991}" srcId="{F6DE85CE-3554-4D3C-A8AC-073ACCFFF3C7}" destId="{D06D44B2-B9C5-46DE-B401-839B57EE3BF0}" srcOrd="0" destOrd="0" parTransId="{EF793A69-2280-4674-8BB7-3038349D0BEC}" sibTransId="{0CEDF164-8C48-4921-B1AD-6AD33889A565}"/>
    <dgm:cxn modelId="{5426BD15-8303-46A0-B73E-B10C77A83565}" srcId="{F6DE85CE-3554-4D3C-A8AC-073ACCFFF3C7}" destId="{0A5C0FED-EC15-4776-8320-5F3E2036BB4D}" srcOrd="2" destOrd="0" parTransId="{26A89C3C-C46E-49BD-A4E7-A5617FC388F4}" sibTransId="{1DA74428-D8DC-49D1-ADCF-AEDA4AA71F11}"/>
    <dgm:cxn modelId="{63D18177-25CF-4287-A4A5-B3DBEDE5E152}" type="presParOf" srcId="{7843583C-7DB6-48A1-85A6-EF319AD11D5A}" destId="{861F4EC5-615D-4A10-B8D4-1A63609613C4}" srcOrd="0" destOrd="0" presId="urn:microsoft.com/office/officeart/2008/layout/VerticalCurvedList"/>
    <dgm:cxn modelId="{80C65124-DA8F-4739-90A2-DBDDEDB96AF5}" type="presParOf" srcId="{861F4EC5-615D-4A10-B8D4-1A63609613C4}" destId="{89E1B644-23DF-4E16-809A-37BF3C2853D0}" srcOrd="0" destOrd="0" presId="urn:microsoft.com/office/officeart/2008/layout/VerticalCurvedList"/>
    <dgm:cxn modelId="{B64E5D83-4134-4266-AC47-3A3D2F3F10C1}" type="presParOf" srcId="{89E1B644-23DF-4E16-809A-37BF3C2853D0}" destId="{5820CFE9-BC26-4C94-A9F7-560C37A9095D}" srcOrd="0" destOrd="0" presId="urn:microsoft.com/office/officeart/2008/layout/VerticalCurvedList"/>
    <dgm:cxn modelId="{6EB26C65-9943-4F73-B91A-3AFC708BE57A}" type="presParOf" srcId="{89E1B644-23DF-4E16-809A-37BF3C2853D0}" destId="{702F7AFB-422D-4B85-9F85-C300E2385A2A}" srcOrd="1" destOrd="0" presId="urn:microsoft.com/office/officeart/2008/layout/VerticalCurvedList"/>
    <dgm:cxn modelId="{61356B48-8255-469B-A19C-661EA144E719}" type="presParOf" srcId="{89E1B644-23DF-4E16-809A-37BF3C2853D0}" destId="{F658829F-33BE-4F95-8DF7-7C32EE8BB7FE}" srcOrd="2" destOrd="0" presId="urn:microsoft.com/office/officeart/2008/layout/VerticalCurvedList"/>
    <dgm:cxn modelId="{CDBDF11C-249E-43BE-98E7-BA0524FF555F}" type="presParOf" srcId="{89E1B644-23DF-4E16-809A-37BF3C2853D0}" destId="{BA37B5F1-96D8-4FB4-9244-CE6E3CFB833C}" srcOrd="3" destOrd="0" presId="urn:microsoft.com/office/officeart/2008/layout/VerticalCurvedList"/>
    <dgm:cxn modelId="{C6DAE970-05F5-4254-AD7E-B844EB4D1C7B}" type="presParOf" srcId="{861F4EC5-615D-4A10-B8D4-1A63609613C4}" destId="{891FE2ED-A878-4C5E-A74D-06CD04CE359D}" srcOrd="1" destOrd="0" presId="urn:microsoft.com/office/officeart/2008/layout/VerticalCurvedList"/>
    <dgm:cxn modelId="{FE5FC65B-8164-4604-8765-C5EFEA3B5BC1}" type="presParOf" srcId="{861F4EC5-615D-4A10-B8D4-1A63609613C4}" destId="{8CBAF9FE-01E8-4946-8CCB-3D18DF5C9261}" srcOrd="2" destOrd="0" presId="urn:microsoft.com/office/officeart/2008/layout/VerticalCurvedList"/>
    <dgm:cxn modelId="{2D6457FD-0CCC-43EC-8F4F-01AF29CA3677}" type="presParOf" srcId="{8CBAF9FE-01E8-4946-8CCB-3D18DF5C9261}" destId="{EF3C68A1-C8F3-43BF-98E4-81CC277F60A7}" srcOrd="0" destOrd="0" presId="urn:microsoft.com/office/officeart/2008/layout/VerticalCurvedList"/>
    <dgm:cxn modelId="{6190A873-F5C9-460C-9136-F52AC32729D6}" type="presParOf" srcId="{861F4EC5-615D-4A10-B8D4-1A63609613C4}" destId="{B26E2802-8B16-4113-9FC3-E990B6654642}" srcOrd="3" destOrd="0" presId="urn:microsoft.com/office/officeart/2008/layout/VerticalCurvedList"/>
    <dgm:cxn modelId="{88F1C590-CB6D-43D3-8096-6A6FCD4203DD}" type="presParOf" srcId="{861F4EC5-615D-4A10-B8D4-1A63609613C4}" destId="{870B1B21-5819-4DAC-BF4A-602CEA2EFD78}" srcOrd="4" destOrd="0" presId="urn:microsoft.com/office/officeart/2008/layout/VerticalCurvedList"/>
    <dgm:cxn modelId="{5416A918-7723-4DF6-8590-C8C5F9E0407C}" type="presParOf" srcId="{870B1B21-5819-4DAC-BF4A-602CEA2EFD78}" destId="{93D195D3-8EB2-4CEE-B29F-866F651724F8}" srcOrd="0" destOrd="0" presId="urn:microsoft.com/office/officeart/2008/layout/VerticalCurvedList"/>
    <dgm:cxn modelId="{C04AD3A4-CD58-4B08-8E3C-359F3D716089}" type="presParOf" srcId="{861F4EC5-615D-4A10-B8D4-1A63609613C4}" destId="{1145F68C-DE26-4AA2-86A5-1CE9283080BB}" srcOrd="5" destOrd="0" presId="urn:microsoft.com/office/officeart/2008/layout/VerticalCurvedList"/>
    <dgm:cxn modelId="{C9C63EC2-068D-4EC2-87D6-5CA4E0EF13AC}" type="presParOf" srcId="{861F4EC5-615D-4A10-B8D4-1A63609613C4}" destId="{92A926B3-4142-44BB-A8A8-BEF2DDA28C9C}" srcOrd="6" destOrd="0" presId="urn:microsoft.com/office/officeart/2008/layout/VerticalCurvedList"/>
    <dgm:cxn modelId="{095F4484-B904-41D9-871C-304018BCDC5B}" type="presParOf" srcId="{92A926B3-4142-44BB-A8A8-BEF2DDA28C9C}" destId="{19DB0F18-77A0-4E02-8CE8-D6CF024C6CC9}" srcOrd="0" destOrd="0" presId="urn:microsoft.com/office/officeart/2008/layout/VerticalCurvedList"/>
    <dgm:cxn modelId="{4EF63D95-D1CB-46D4-B9B5-577C579F8EB7}" type="presParOf" srcId="{861F4EC5-615D-4A10-B8D4-1A63609613C4}" destId="{DA0AB7EC-D70F-4162-9232-4BA6E65D2475}" srcOrd="7" destOrd="0" presId="urn:microsoft.com/office/officeart/2008/layout/VerticalCurvedList"/>
    <dgm:cxn modelId="{9241D8C5-0A62-4C4D-ADB5-CA2F8B7A77A1}" type="presParOf" srcId="{861F4EC5-615D-4A10-B8D4-1A63609613C4}" destId="{75B7364A-09FD-4445-B81A-08B5DBBD01C3}" srcOrd="8" destOrd="0" presId="urn:microsoft.com/office/officeart/2008/layout/VerticalCurvedList"/>
    <dgm:cxn modelId="{B035062A-8129-4F59-B97B-EF0DAEE5C872}" type="presParOf" srcId="{75B7364A-09FD-4445-B81A-08B5DBBD01C3}" destId="{EFAB1D8B-F850-464B-8A94-23DCCA03D47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D9F8710-82C7-4795-A920-5516795C6278}" type="doc">
      <dgm:prSet loTypeId="urn:microsoft.com/office/officeart/2005/8/layout/vList2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30AEC65-4F75-46F4-8591-511668BD542E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Создание единой структуры работы филиалов ЛОГКУ ЦСЗН, выделив в них отдельно клиентскую службу, призванную повысить качество информирования населения по интересующим их вопросам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E6C361-971A-4E13-A737-70A1BD22562D}" type="parTrans" cxnId="{9C982960-749C-450D-A696-FF40DD03814C}">
      <dgm:prSet/>
      <dgm:spPr/>
      <dgm:t>
        <a:bodyPr/>
        <a:lstStyle/>
        <a:p>
          <a:endParaRPr lang="ru-RU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D0C28B-64E9-4FAC-A2D3-C438CA8F284E}" type="sibTrans" cxnId="{9C982960-749C-450D-A696-FF40DD03814C}">
      <dgm:prSet/>
      <dgm:spPr/>
      <dgm:t>
        <a:bodyPr/>
        <a:lstStyle/>
        <a:p>
          <a:endParaRPr lang="ru-RU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8022EF-6620-4942-AE0C-CBE3A76DEC2B}">
      <dgm:prSet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Обеспечение единым методическим руководством и единым информационным пространством для  предоставления гос. услуг</a:t>
          </a:r>
          <a:endParaRPr lang="ru-RU" sz="1800" b="1" dirty="0">
            <a:latin typeface="Times New Roman" panose="02020603050405020304" pitchFamily="18" charset="0"/>
            <a:ea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1738D3-2456-4987-8015-98AB784DD04C}" type="parTrans" cxnId="{718DD7A3-4A20-4FB7-9C6E-71802F9C1373}">
      <dgm:prSet/>
      <dgm:spPr/>
      <dgm:t>
        <a:bodyPr/>
        <a:lstStyle/>
        <a:p>
          <a:endParaRPr lang="ru-RU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8AF691-5644-422B-B704-3019D22B19A3}" type="sibTrans" cxnId="{718DD7A3-4A20-4FB7-9C6E-71802F9C1373}">
      <dgm:prSet/>
      <dgm:spPr/>
      <dgm:t>
        <a:bodyPr/>
        <a:lstStyle/>
        <a:p>
          <a:endParaRPr lang="ru-RU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9B4288-BA2B-4C59-A18E-A5DB6C400280}">
      <dgm:prSet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Создание основы для перехода к экстерриториальному принципу предоставления государственных услуг</a:t>
          </a:r>
          <a:endParaRPr lang="ru-RU" sz="1800" b="1" dirty="0">
            <a:effectLst/>
            <a:latin typeface="Times New Roman" panose="02020603050405020304" pitchFamily="18" charset="0"/>
            <a:ea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2F75FC-EC78-47DF-9EC8-C6FF2BA103C3}" type="parTrans" cxnId="{5D68FD85-5F24-42D5-91D1-E343D6A68C0B}">
      <dgm:prSet/>
      <dgm:spPr/>
      <dgm:t>
        <a:bodyPr/>
        <a:lstStyle/>
        <a:p>
          <a:endParaRPr lang="ru-RU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383E58-809C-449E-912E-13A2BF08BA68}" type="sibTrans" cxnId="{5D68FD85-5F24-42D5-91D1-E343D6A68C0B}">
      <dgm:prSet/>
      <dgm:spPr/>
      <dgm:t>
        <a:bodyPr/>
        <a:lstStyle/>
        <a:p>
          <a:endParaRPr lang="ru-RU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3D2941-95C9-429D-B1E2-402426961DD9}">
      <dgm:prSet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Открытие единой справочной информационной службы по мерам социальной поддержки с единым бесплатным телефоном</a:t>
          </a:r>
          <a:endParaRPr lang="ru-RU" sz="1800" b="1" dirty="0">
            <a:effectLst/>
            <a:latin typeface="Times New Roman" panose="02020603050405020304" pitchFamily="18" charset="0"/>
            <a:ea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CC6AE8-B476-4C6D-85EE-8FA96F120BA1}" type="parTrans" cxnId="{66B6E639-70B8-4175-B1D6-81565ED27265}">
      <dgm:prSet/>
      <dgm:spPr/>
      <dgm:t>
        <a:bodyPr/>
        <a:lstStyle/>
        <a:p>
          <a:endParaRPr lang="ru-RU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042291-7270-470B-A81B-B8383CBBE0E1}" type="sibTrans" cxnId="{66B6E639-70B8-4175-B1D6-81565ED27265}">
      <dgm:prSet/>
      <dgm:spPr/>
      <dgm:t>
        <a:bodyPr/>
        <a:lstStyle/>
        <a:p>
          <a:endParaRPr lang="ru-RU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A50319-8672-4E09-A642-A0D8FC9A49F7}">
      <dgm:prSet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предоставления государственных услуг в едином формате.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3340F4-28D0-4548-ACC0-7725FB9E92E0}" type="parTrans" cxnId="{5F1DC9EA-51AE-442A-8C2C-FC2B9B9BDE96}">
      <dgm:prSet/>
      <dgm:spPr/>
      <dgm:t>
        <a:bodyPr/>
        <a:lstStyle/>
        <a:p>
          <a:endParaRPr lang="ru-RU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4E4BFC-5628-4A6D-BD10-88590B32F88C}" type="sibTrans" cxnId="{5F1DC9EA-51AE-442A-8C2C-FC2B9B9BDE96}">
      <dgm:prSet/>
      <dgm:spPr/>
      <dgm:t>
        <a:bodyPr/>
        <a:lstStyle/>
        <a:p>
          <a:endParaRPr lang="ru-RU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1868BF-4E64-479C-8631-24BF4AA4D180}" type="pres">
      <dgm:prSet presAssocID="{6D9F8710-82C7-4795-A920-5516795C627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ED2CA42-8865-4EF7-A888-2658952CF725}" type="pres">
      <dgm:prSet presAssocID="{830AEC65-4F75-46F4-8591-511668BD542E}" presName="parentText" presStyleLbl="node1" presStyleIdx="0" presStyleCnt="5" custLinFactNeighborX="88" custLinFactNeighborY="-192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BEEC2F-9760-4F9F-BFA7-6A958F3854F6}" type="pres">
      <dgm:prSet presAssocID="{8ED0C28B-64E9-4FAC-A2D3-C438CA8F284E}" presName="spacer" presStyleCnt="0"/>
      <dgm:spPr/>
    </dgm:pt>
    <dgm:pt modelId="{51EB1A16-0D0C-4867-8439-82FD0A86D4D9}" type="pres">
      <dgm:prSet presAssocID="{018022EF-6620-4942-AE0C-CBE3A76DEC2B}" presName="parentText" presStyleLbl="node1" presStyleIdx="1" presStyleCnt="5" custScaleY="74208" custLinFactNeighborY="4162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8AA2A4-EC0D-460C-A5ED-F982077D778C}" type="pres">
      <dgm:prSet presAssocID="{118AF691-5644-422B-B704-3019D22B19A3}" presName="spacer" presStyleCnt="0"/>
      <dgm:spPr/>
    </dgm:pt>
    <dgm:pt modelId="{EFF01082-6687-467E-BC23-56C3FA1B0B95}" type="pres">
      <dgm:prSet presAssocID="{FE9B4288-BA2B-4C59-A18E-A5DB6C400280}" presName="parentText" presStyleLbl="node1" presStyleIdx="2" presStyleCnt="5" custScaleY="79551" custLinFactNeighborY="6121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571424-B2E8-41F2-A5B2-C34480E2B74C}" type="pres">
      <dgm:prSet presAssocID="{0D383E58-809C-449E-912E-13A2BF08BA68}" presName="spacer" presStyleCnt="0"/>
      <dgm:spPr/>
    </dgm:pt>
    <dgm:pt modelId="{667A248F-63FA-490E-8D98-0E640A1CFB56}" type="pres">
      <dgm:prSet presAssocID="{BB3D2941-95C9-429D-B1E2-402426961DD9}" presName="parentText" presStyleLbl="node1" presStyleIdx="3" presStyleCnt="5" custScaleY="80019" custLinFactNeighborY="3752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B76870-0AAA-4613-ACA0-7DAD334C2158}" type="pres">
      <dgm:prSet presAssocID="{AA042291-7270-470B-A81B-B8383CBBE0E1}" presName="spacer" presStyleCnt="0"/>
      <dgm:spPr/>
    </dgm:pt>
    <dgm:pt modelId="{FE577568-0A53-4857-BE8F-AE2FA4138CB1}" type="pres">
      <dgm:prSet presAssocID="{A6A50319-8672-4E09-A642-A0D8FC9A49F7}" presName="parentText" presStyleLbl="node1" presStyleIdx="4" presStyleCnt="5" custScaleY="79597" custLinFactY="1379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F1DC9EA-51AE-442A-8C2C-FC2B9B9BDE96}" srcId="{6D9F8710-82C7-4795-A920-5516795C6278}" destId="{A6A50319-8672-4E09-A642-A0D8FC9A49F7}" srcOrd="4" destOrd="0" parTransId="{453340F4-28D0-4548-ACC0-7725FB9E92E0}" sibTransId="{1B4E4BFC-5628-4A6D-BD10-88590B32F88C}"/>
    <dgm:cxn modelId="{FBA3D16E-354B-432D-83CF-AE9CB56C2B4A}" type="presOf" srcId="{A6A50319-8672-4E09-A642-A0D8FC9A49F7}" destId="{FE577568-0A53-4857-BE8F-AE2FA4138CB1}" srcOrd="0" destOrd="0" presId="urn:microsoft.com/office/officeart/2005/8/layout/vList2"/>
    <dgm:cxn modelId="{739B2F96-61BD-4FCE-9C7B-37FFDAFAB993}" type="presOf" srcId="{830AEC65-4F75-46F4-8591-511668BD542E}" destId="{BED2CA42-8865-4EF7-A888-2658952CF725}" srcOrd="0" destOrd="0" presId="urn:microsoft.com/office/officeart/2005/8/layout/vList2"/>
    <dgm:cxn modelId="{6470D947-415C-46B8-AA7A-CB0B5B51ED74}" type="presOf" srcId="{BB3D2941-95C9-429D-B1E2-402426961DD9}" destId="{667A248F-63FA-490E-8D98-0E640A1CFB56}" srcOrd="0" destOrd="0" presId="urn:microsoft.com/office/officeart/2005/8/layout/vList2"/>
    <dgm:cxn modelId="{B2C9B9EA-1AE9-478D-9800-50E3CCDF4328}" type="presOf" srcId="{018022EF-6620-4942-AE0C-CBE3A76DEC2B}" destId="{51EB1A16-0D0C-4867-8439-82FD0A86D4D9}" srcOrd="0" destOrd="0" presId="urn:microsoft.com/office/officeart/2005/8/layout/vList2"/>
    <dgm:cxn modelId="{9C982960-749C-450D-A696-FF40DD03814C}" srcId="{6D9F8710-82C7-4795-A920-5516795C6278}" destId="{830AEC65-4F75-46F4-8591-511668BD542E}" srcOrd="0" destOrd="0" parTransId="{91E6C361-971A-4E13-A737-70A1BD22562D}" sibTransId="{8ED0C28B-64E9-4FAC-A2D3-C438CA8F284E}"/>
    <dgm:cxn modelId="{66B6E639-70B8-4175-B1D6-81565ED27265}" srcId="{6D9F8710-82C7-4795-A920-5516795C6278}" destId="{BB3D2941-95C9-429D-B1E2-402426961DD9}" srcOrd="3" destOrd="0" parTransId="{A9CC6AE8-B476-4C6D-85EE-8FA96F120BA1}" sibTransId="{AA042291-7270-470B-A81B-B8383CBBE0E1}"/>
    <dgm:cxn modelId="{5D68FD85-5F24-42D5-91D1-E343D6A68C0B}" srcId="{6D9F8710-82C7-4795-A920-5516795C6278}" destId="{FE9B4288-BA2B-4C59-A18E-A5DB6C400280}" srcOrd="2" destOrd="0" parTransId="{0D2F75FC-EC78-47DF-9EC8-C6FF2BA103C3}" sibTransId="{0D383E58-809C-449E-912E-13A2BF08BA68}"/>
    <dgm:cxn modelId="{C5888A0A-960B-4ABC-9720-E24A01FE2D3D}" type="presOf" srcId="{6D9F8710-82C7-4795-A920-5516795C6278}" destId="{551868BF-4E64-479C-8631-24BF4AA4D180}" srcOrd="0" destOrd="0" presId="urn:microsoft.com/office/officeart/2005/8/layout/vList2"/>
    <dgm:cxn modelId="{208DA40D-E6AD-48FB-AE39-B36D4D446E7C}" type="presOf" srcId="{FE9B4288-BA2B-4C59-A18E-A5DB6C400280}" destId="{EFF01082-6687-467E-BC23-56C3FA1B0B95}" srcOrd="0" destOrd="0" presId="urn:microsoft.com/office/officeart/2005/8/layout/vList2"/>
    <dgm:cxn modelId="{718DD7A3-4A20-4FB7-9C6E-71802F9C1373}" srcId="{6D9F8710-82C7-4795-A920-5516795C6278}" destId="{018022EF-6620-4942-AE0C-CBE3A76DEC2B}" srcOrd="1" destOrd="0" parTransId="{AF1738D3-2456-4987-8015-98AB784DD04C}" sibTransId="{118AF691-5644-422B-B704-3019D22B19A3}"/>
    <dgm:cxn modelId="{E07E8DA1-F073-432C-9F5B-8122D7399BC6}" type="presParOf" srcId="{551868BF-4E64-479C-8631-24BF4AA4D180}" destId="{BED2CA42-8865-4EF7-A888-2658952CF725}" srcOrd="0" destOrd="0" presId="urn:microsoft.com/office/officeart/2005/8/layout/vList2"/>
    <dgm:cxn modelId="{94D0F020-C3A6-4A48-A404-3DAD3351157E}" type="presParOf" srcId="{551868BF-4E64-479C-8631-24BF4AA4D180}" destId="{7DBEEC2F-9760-4F9F-BFA7-6A958F3854F6}" srcOrd="1" destOrd="0" presId="urn:microsoft.com/office/officeart/2005/8/layout/vList2"/>
    <dgm:cxn modelId="{EE10FDB9-A7E7-42AE-9EA1-DC0B91C420D3}" type="presParOf" srcId="{551868BF-4E64-479C-8631-24BF4AA4D180}" destId="{51EB1A16-0D0C-4867-8439-82FD0A86D4D9}" srcOrd="2" destOrd="0" presId="urn:microsoft.com/office/officeart/2005/8/layout/vList2"/>
    <dgm:cxn modelId="{CA5EC55D-0588-4121-80FE-C506272B8ED0}" type="presParOf" srcId="{551868BF-4E64-479C-8631-24BF4AA4D180}" destId="{E68AA2A4-EC0D-460C-A5ED-F982077D778C}" srcOrd="3" destOrd="0" presId="urn:microsoft.com/office/officeart/2005/8/layout/vList2"/>
    <dgm:cxn modelId="{1C56AF0B-C8B7-42E5-9489-42B7556BF810}" type="presParOf" srcId="{551868BF-4E64-479C-8631-24BF4AA4D180}" destId="{EFF01082-6687-467E-BC23-56C3FA1B0B95}" srcOrd="4" destOrd="0" presId="urn:microsoft.com/office/officeart/2005/8/layout/vList2"/>
    <dgm:cxn modelId="{2F82EDD7-311E-4984-9900-0564B0F6173D}" type="presParOf" srcId="{551868BF-4E64-479C-8631-24BF4AA4D180}" destId="{7C571424-B2E8-41F2-A5B2-C34480E2B74C}" srcOrd="5" destOrd="0" presId="urn:microsoft.com/office/officeart/2005/8/layout/vList2"/>
    <dgm:cxn modelId="{0F8DFEC3-0807-48C0-B675-B81602A1970A}" type="presParOf" srcId="{551868BF-4E64-479C-8631-24BF4AA4D180}" destId="{667A248F-63FA-490E-8D98-0E640A1CFB56}" srcOrd="6" destOrd="0" presId="urn:microsoft.com/office/officeart/2005/8/layout/vList2"/>
    <dgm:cxn modelId="{2FCC9303-8403-4873-9381-990A5A4EFC05}" type="presParOf" srcId="{551868BF-4E64-479C-8631-24BF4AA4D180}" destId="{B7B76870-0AAA-4613-ACA0-7DAD334C2158}" srcOrd="7" destOrd="0" presId="urn:microsoft.com/office/officeart/2005/8/layout/vList2"/>
    <dgm:cxn modelId="{9686508C-3359-4939-A21C-25122FA3944D}" type="presParOf" srcId="{551868BF-4E64-479C-8631-24BF4AA4D180}" destId="{FE577568-0A53-4857-BE8F-AE2FA4138CB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5474B-C835-4909-9331-99D00FEE8CE4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18C58C-A70A-4212-BD4D-150F001F5029}">
      <dsp:nvSpPr>
        <dsp:cNvPr id="0" name=""/>
        <dsp:cNvSpPr/>
      </dsp:nvSpPr>
      <dsp:spPr>
        <a:xfrm>
          <a:off x="460128" y="312440"/>
          <a:ext cx="7477477" cy="62520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625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latin typeface="Times New Roman" panose="02020603050405020304" pitchFamily="18" charset="0"/>
              <a:ea typeface="Times New Roman" panose="02020603050405020304" pitchFamily="18" charset="0"/>
            </a:rPr>
            <a:t>обеспечение устойчивого естественного роста численности населения Российской Федерации</a:t>
          </a:r>
          <a:endParaRPr lang="ru-RU" sz="1800" kern="1200" dirty="0"/>
        </a:p>
      </dsp:txBody>
      <dsp:txXfrm>
        <a:off x="460128" y="312440"/>
        <a:ext cx="7477477" cy="625205"/>
      </dsp:txXfrm>
    </dsp:sp>
    <dsp:sp modelId="{7FC15E9D-766F-47C9-AD29-868A75717C65}">
      <dsp:nvSpPr>
        <dsp:cNvPr id="0" name=""/>
        <dsp:cNvSpPr/>
      </dsp:nvSpPr>
      <dsp:spPr>
        <a:xfrm>
          <a:off x="69375" y="234289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0D3B64-B72B-4FEF-BE42-5971ECA4C4B7}">
      <dsp:nvSpPr>
        <dsp:cNvPr id="0" name=""/>
        <dsp:cNvSpPr/>
      </dsp:nvSpPr>
      <dsp:spPr>
        <a:xfrm>
          <a:off x="818573" y="1250411"/>
          <a:ext cx="7119033" cy="625205"/>
        </a:xfrm>
        <a:prstGeom prst="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625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latin typeface="Times New Roman" panose="02020603050405020304" pitchFamily="18" charset="0"/>
              <a:ea typeface="Times New Roman" panose="02020603050405020304" pitchFamily="18" charset="0"/>
            </a:rPr>
            <a:t>повышение ожидаемой продолжительности жизни до 78 лет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latin typeface="Times New Roman" panose="02020603050405020304" pitchFamily="18" charset="0"/>
              <a:ea typeface="Times New Roman" panose="02020603050405020304" pitchFamily="18" charset="0"/>
            </a:rPr>
            <a:t>(к 2030 году – до 80) </a:t>
          </a:r>
          <a:endParaRPr lang="ru-RU" sz="1800" kern="1200" dirty="0"/>
        </a:p>
      </dsp:txBody>
      <dsp:txXfrm>
        <a:off x="818573" y="1250411"/>
        <a:ext cx="7119033" cy="625205"/>
      </dsp:txXfrm>
    </dsp:sp>
    <dsp:sp modelId="{2329B579-0A59-47DF-89A6-A469D4B426F7}">
      <dsp:nvSpPr>
        <dsp:cNvPr id="0" name=""/>
        <dsp:cNvSpPr/>
      </dsp:nvSpPr>
      <dsp:spPr>
        <a:xfrm>
          <a:off x="427819" y="1172260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70C7A9-E918-47BC-87A7-96CB6D0BA99E}">
      <dsp:nvSpPr>
        <dsp:cNvPr id="0" name=""/>
        <dsp:cNvSpPr/>
      </dsp:nvSpPr>
      <dsp:spPr>
        <a:xfrm>
          <a:off x="818573" y="2135480"/>
          <a:ext cx="7119033" cy="731009"/>
        </a:xfrm>
        <a:prstGeom prst="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625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latin typeface="Times New Roman" panose="02020603050405020304" pitchFamily="18" charset="0"/>
              <a:ea typeface="Times New Roman" panose="02020603050405020304" pitchFamily="18" charset="0"/>
            </a:rPr>
            <a:t>обеспечение устойчивого роста реальных доходов граждан, а также роста уровня пенсионного обеспечения выше уровня инфляции</a:t>
          </a:r>
          <a:endParaRPr lang="ru-RU" sz="1800" kern="1200" dirty="0"/>
        </a:p>
      </dsp:txBody>
      <dsp:txXfrm>
        <a:off x="818573" y="2135480"/>
        <a:ext cx="7119033" cy="731009"/>
      </dsp:txXfrm>
    </dsp:sp>
    <dsp:sp modelId="{01078356-286C-4ABE-AFE3-8732AFF633C6}">
      <dsp:nvSpPr>
        <dsp:cNvPr id="0" name=""/>
        <dsp:cNvSpPr/>
      </dsp:nvSpPr>
      <dsp:spPr>
        <a:xfrm>
          <a:off x="427819" y="2110232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F04F73-93C1-4C76-AD11-21807FC4F3BD}">
      <dsp:nvSpPr>
        <dsp:cNvPr id="0" name=""/>
        <dsp:cNvSpPr/>
      </dsp:nvSpPr>
      <dsp:spPr>
        <a:xfrm>
          <a:off x="460128" y="3126353"/>
          <a:ext cx="7477477" cy="625205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625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latin typeface="Times New Roman" panose="02020603050405020304" pitchFamily="18" charset="0"/>
              <a:ea typeface="Times New Roman" panose="02020603050405020304" pitchFamily="18" charset="0"/>
            </a:rPr>
            <a:t>снижение в два раза уровня бедности в Российской Федерации</a:t>
          </a:r>
          <a:endParaRPr lang="ru-RU" sz="1800" kern="1200" dirty="0"/>
        </a:p>
      </dsp:txBody>
      <dsp:txXfrm>
        <a:off x="460128" y="3126353"/>
        <a:ext cx="7477477" cy="625205"/>
      </dsp:txXfrm>
    </dsp:sp>
    <dsp:sp modelId="{6F38BB8E-98DE-42EB-A53A-D2D36F255F61}">
      <dsp:nvSpPr>
        <dsp:cNvPr id="0" name=""/>
        <dsp:cNvSpPr/>
      </dsp:nvSpPr>
      <dsp:spPr>
        <a:xfrm>
          <a:off x="69375" y="3048203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DE0027-268C-4985-97BE-9112796AF7D6}">
      <dsp:nvSpPr>
        <dsp:cNvPr id="0" name=""/>
        <dsp:cNvSpPr/>
      </dsp:nvSpPr>
      <dsp:spPr>
        <a:xfrm>
          <a:off x="-4706830" y="-721510"/>
          <a:ext cx="5606451" cy="5606451"/>
        </a:xfrm>
        <a:prstGeom prst="blockArc">
          <a:avLst>
            <a:gd name="adj1" fmla="val 18900000"/>
            <a:gd name="adj2" fmla="val 2700000"/>
            <a:gd name="adj3" fmla="val 385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662870-8608-4B18-9133-E92F6E7B5F72}">
      <dsp:nvSpPr>
        <dsp:cNvPr id="0" name=""/>
        <dsp:cNvSpPr/>
      </dsp:nvSpPr>
      <dsp:spPr>
        <a:xfrm>
          <a:off x="335854" y="219246"/>
          <a:ext cx="7658879" cy="43832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792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разработка пособия по бедности</a:t>
          </a:r>
          <a:endParaRPr lang="ru-RU" sz="1800" b="1" i="0" kern="1200" dirty="0"/>
        </a:p>
      </dsp:txBody>
      <dsp:txXfrm>
        <a:off x="335854" y="219246"/>
        <a:ext cx="7658879" cy="438326"/>
      </dsp:txXfrm>
    </dsp:sp>
    <dsp:sp modelId="{89F0AE6A-3D49-4003-A9DF-2E37AB9ACAFC}">
      <dsp:nvSpPr>
        <dsp:cNvPr id="0" name=""/>
        <dsp:cNvSpPr/>
      </dsp:nvSpPr>
      <dsp:spPr>
        <a:xfrm>
          <a:off x="61900" y="164455"/>
          <a:ext cx="547907" cy="5479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5B6DDE-FC89-4E5F-B7E4-A525629A5713}">
      <dsp:nvSpPr>
        <dsp:cNvPr id="0" name=""/>
        <dsp:cNvSpPr/>
      </dsp:nvSpPr>
      <dsp:spPr>
        <a:xfrm>
          <a:off x="696407" y="876652"/>
          <a:ext cx="7298326" cy="438326"/>
        </a:xfrm>
        <a:prstGeom prst="rect">
          <a:avLst/>
        </a:prstGeom>
        <a:solidFill>
          <a:schemeClr val="accent5">
            <a:hueOff val="-1470669"/>
            <a:satOff val="-2046"/>
            <a:lumOff val="-78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792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расширение практики применения «социального контракта»</a:t>
          </a:r>
          <a:endParaRPr lang="ru-RU" sz="1800" b="1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6407" y="876652"/>
        <a:ext cx="7298326" cy="438326"/>
      </dsp:txXfrm>
    </dsp:sp>
    <dsp:sp modelId="{CAD115CC-5A11-4D90-9706-A47890399B15}">
      <dsp:nvSpPr>
        <dsp:cNvPr id="0" name=""/>
        <dsp:cNvSpPr/>
      </dsp:nvSpPr>
      <dsp:spPr>
        <a:xfrm>
          <a:off x="422453" y="821861"/>
          <a:ext cx="547907" cy="5479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E9150A-72EA-4390-9F54-0C890626A8AB}">
      <dsp:nvSpPr>
        <dsp:cNvPr id="0" name=""/>
        <dsp:cNvSpPr/>
      </dsp:nvSpPr>
      <dsp:spPr>
        <a:xfrm>
          <a:off x="861279" y="1534057"/>
          <a:ext cx="7133454" cy="438326"/>
        </a:xfrm>
        <a:prstGeom prst="rect">
          <a:avLst/>
        </a:prstGeom>
        <a:solidFill>
          <a:schemeClr val="accent5">
            <a:hueOff val="-2941338"/>
            <a:satOff val="-4091"/>
            <a:lumOff val="-156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792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установление дополнительных мер социальной поддержки семьям с детьми</a:t>
          </a:r>
        </a:p>
      </dsp:txBody>
      <dsp:txXfrm>
        <a:off x="861279" y="1534057"/>
        <a:ext cx="7133454" cy="438326"/>
      </dsp:txXfrm>
    </dsp:sp>
    <dsp:sp modelId="{C8EB2183-ADEB-4D7A-8E8D-18DCF72EFBAE}">
      <dsp:nvSpPr>
        <dsp:cNvPr id="0" name=""/>
        <dsp:cNvSpPr/>
      </dsp:nvSpPr>
      <dsp:spPr>
        <a:xfrm>
          <a:off x="587325" y="1479267"/>
          <a:ext cx="547907" cy="5479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EDDB44-BD1A-4F77-9D44-0942B0AB4E38}">
      <dsp:nvSpPr>
        <dsp:cNvPr id="0" name=""/>
        <dsp:cNvSpPr/>
      </dsp:nvSpPr>
      <dsp:spPr>
        <a:xfrm>
          <a:off x="861279" y="2191047"/>
          <a:ext cx="7133454" cy="438326"/>
        </a:xfrm>
        <a:prstGeom prst="rect">
          <a:avLst/>
        </a:prstGeom>
        <a:solidFill>
          <a:schemeClr val="accent5">
            <a:hueOff val="-4412007"/>
            <a:satOff val="-6137"/>
            <a:lumOff val="-235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792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переход на новую единую информационную систему</a:t>
          </a:r>
        </a:p>
      </dsp:txBody>
      <dsp:txXfrm>
        <a:off x="861279" y="2191047"/>
        <a:ext cx="7133454" cy="438326"/>
      </dsp:txXfrm>
    </dsp:sp>
    <dsp:sp modelId="{00E82E30-D49A-43B8-9AB4-135F11C80874}">
      <dsp:nvSpPr>
        <dsp:cNvPr id="0" name=""/>
        <dsp:cNvSpPr/>
      </dsp:nvSpPr>
      <dsp:spPr>
        <a:xfrm>
          <a:off x="587325" y="2136256"/>
          <a:ext cx="547907" cy="5479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91E134-A1CE-4F92-BD24-6B9D815EAB86}">
      <dsp:nvSpPr>
        <dsp:cNvPr id="0" name=""/>
        <dsp:cNvSpPr/>
      </dsp:nvSpPr>
      <dsp:spPr>
        <a:xfrm>
          <a:off x="696407" y="2848452"/>
          <a:ext cx="7298326" cy="438326"/>
        </a:xfrm>
        <a:prstGeom prst="rect">
          <a:avLst/>
        </a:prstGeom>
        <a:solidFill>
          <a:schemeClr val="accent5">
            <a:hueOff val="-5882676"/>
            <a:satOff val="-8182"/>
            <a:lumOff val="-313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792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проект «Маршрутизация ребенка-инвалида «От рождения во взрослую жизнь»</a:t>
          </a:r>
        </a:p>
      </dsp:txBody>
      <dsp:txXfrm>
        <a:off x="696407" y="2848452"/>
        <a:ext cx="7298326" cy="438326"/>
      </dsp:txXfrm>
    </dsp:sp>
    <dsp:sp modelId="{2677DDF5-51AC-4A85-8892-7A009F465DF2}">
      <dsp:nvSpPr>
        <dsp:cNvPr id="0" name=""/>
        <dsp:cNvSpPr/>
      </dsp:nvSpPr>
      <dsp:spPr>
        <a:xfrm>
          <a:off x="422453" y="2793662"/>
          <a:ext cx="547907" cy="5479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879A57-8F93-451A-85C6-F9A85ED2D4BE}">
      <dsp:nvSpPr>
        <dsp:cNvPr id="0" name=""/>
        <dsp:cNvSpPr/>
      </dsp:nvSpPr>
      <dsp:spPr>
        <a:xfrm>
          <a:off x="335854" y="3505858"/>
          <a:ext cx="7658879" cy="438326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792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межведомственный проект «Новый формат социальных услуг»</a:t>
          </a:r>
          <a:endParaRPr lang="ru-RU" sz="1800" b="1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5854" y="3505858"/>
        <a:ext cx="7658879" cy="438326"/>
      </dsp:txXfrm>
    </dsp:sp>
    <dsp:sp modelId="{108F1326-914F-4555-B232-8F94DB58F727}">
      <dsp:nvSpPr>
        <dsp:cNvPr id="0" name=""/>
        <dsp:cNvSpPr/>
      </dsp:nvSpPr>
      <dsp:spPr>
        <a:xfrm>
          <a:off x="61900" y="3451067"/>
          <a:ext cx="547907" cy="5479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871B81-3BDF-4C40-B03D-06597C8E395D}">
      <dsp:nvSpPr>
        <dsp:cNvPr id="0" name=""/>
        <dsp:cNvSpPr/>
      </dsp:nvSpPr>
      <dsp:spPr>
        <a:xfrm>
          <a:off x="-5051983" y="-773982"/>
          <a:ext cx="6016468" cy="6016468"/>
        </a:xfrm>
        <a:prstGeom prst="blockArc">
          <a:avLst>
            <a:gd name="adj1" fmla="val 18900000"/>
            <a:gd name="adj2" fmla="val 2700000"/>
            <a:gd name="adj3" fmla="val 359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846E6E-5D00-4667-B534-0DB9FDFDDC61}">
      <dsp:nvSpPr>
        <dsp:cNvPr id="0" name=""/>
        <dsp:cNvSpPr/>
      </dsp:nvSpPr>
      <dsp:spPr>
        <a:xfrm>
          <a:off x="421916" y="279192"/>
          <a:ext cx="7535091" cy="55874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350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Финансовая поддержка семей при рождении детей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1916" y="279192"/>
        <a:ext cx="7535091" cy="558741"/>
      </dsp:txXfrm>
    </dsp:sp>
    <dsp:sp modelId="{6086A916-5DA8-42B1-B6BC-7A4E0C8C4C3E}">
      <dsp:nvSpPr>
        <dsp:cNvPr id="0" name=""/>
        <dsp:cNvSpPr/>
      </dsp:nvSpPr>
      <dsp:spPr>
        <a:xfrm>
          <a:off x="72703" y="209349"/>
          <a:ext cx="698427" cy="6984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DA95B2-9000-448B-A5C4-5F401FA89140}">
      <dsp:nvSpPr>
        <dsp:cNvPr id="0" name=""/>
        <dsp:cNvSpPr/>
      </dsp:nvSpPr>
      <dsp:spPr>
        <a:xfrm>
          <a:off x="822294" y="1117036"/>
          <a:ext cx="7134714" cy="558741"/>
        </a:xfrm>
        <a:prstGeom prst="rect">
          <a:avLst/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350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Содействие занятости женщин – создание условий дошкольного образования для детей в возрасте до трех лет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22294" y="1117036"/>
        <a:ext cx="7134714" cy="558741"/>
      </dsp:txXfrm>
    </dsp:sp>
    <dsp:sp modelId="{24920C57-8025-45E9-AE06-2FBB7E8C46FF}">
      <dsp:nvSpPr>
        <dsp:cNvPr id="0" name=""/>
        <dsp:cNvSpPr/>
      </dsp:nvSpPr>
      <dsp:spPr>
        <a:xfrm>
          <a:off x="473081" y="1047193"/>
          <a:ext cx="698427" cy="6984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BC1703-F965-40EE-A950-0FD25A37A17F}">
      <dsp:nvSpPr>
        <dsp:cNvPr id="0" name=""/>
        <dsp:cNvSpPr/>
      </dsp:nvSpPr>
      <dsp:spPr>
        <a:xfrm>
          <a:off x="945178" y="1954880"/>
          <a:ext cx="7011830" cy="558741"/>
        </a:xfrm>
        <a:prstGeom prst="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350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Старшее поколение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45178" y="1954880"/>
        <a:ext cx="7011830" cy="558741"/>
      </dsp:txXfrm>
    </dsp:sp>
    <dsp:sp modelId="{132889EB-2FAF-4DEA-AE69-9D4383BB1087}">
      <dsp:nvSpPr>
        <dsp:cNvPr id="0" name=""/>
        <dsp:cNvSpPr/>
      </dsp:nvSpPr>
      <dsp:spPr>
        <a:xfrm>
          <a:off x="595964" y="1885037"/>
          <a:ext cx="698427" cy="6984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F5FD2F-1BAE-436C-83ED-81BB88EE4C33}">
      <dsp:nvSpPr>
        <dsp:cNvPr id="0" name=""/>
        <dsp:cNvSpPr/>
      </dsp:nvSpPr>
      <dsp:spPr>
        <a:xfrm>
          <a:off x="822294" y="2702627"/>
          <a:ext cx="7134714" cy="738935"/>
        </a:xfrm>
        <a:prstGeom prst="rect">
          <a:avLst/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350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системы мотивации граждан к здоровому образу жизни, включая здоровое питание и отказ от вредных привычек</a:t>
          </a:r>
        </a:p>
      </dsp:txBody>
      <dsp:txXfrm>
        <a:off x="822294" y="2702627"/>
        <a:ext cx="7134714" cy="738935"/>
      </dsp:txXfrm>
    </dsp:sp>
    <dsp:sp modelId="{33A6551B-8521-40E8-AB9F-AAF4E0F544F5}">
      <dsp:nvSpPr>
        <dsp:cNvPr id="0" name=""/>
        <dsp:cNvSpPr/>
      </dsp:nvSpPr>
      <dsp:spPr>
        <a:xfrm>
          <a:off x="473081" y="2722882"/>
          <a:ext cx="698427" cy="6984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6BAAD3-34D5-4830-BA31-CA8E9C2E16CE}">
      <dsp:nvSpPr>
        <dsp:cNvPr id="0" name=""/>
        <dsp:cNvSpPr/>
      </dsp:nvSpPr>
      <dsp:spPr>
        <a:xfrm>
          <a:off x="421916" y="3630569"/>
          <a:ext cx="7535091" cy="558741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350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системы мотивации граждан к здоровому образу жизни, включая здоровое питание и отказ от вредных привычек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1916" y="3630569"/>
        <a:ext cx="7535091" cy="558741"/>
      </dsp:txXfrm>
    </dsp:sp>
    <dsp:sp modelId="{86C4F456-1CEA-405D-99A3-C161087E63F0}">
      <dsp:nvSpPr>
        <dsp:cNvPr id="0" name=""/>
        <dsp:cNvSpPr/>
      </dsp:nvSpPr>
      <dsp:spPr>
        <a:xfrm>
          <a:off x="72703" y="3560726"/>
          <a:ext cx="698427" cy="6984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69EA2A-6FBE-4B81-B96A-4393BB2A8C78}">
      <dsp:nvSpPr>
        <dsp:cNvPr id="0" name=""/>
        <dsp:cNvSpPr/>
      </dsp:nvSpPr>
      <dsp:spPr>
        <a:xfrm>
          <a:off x="-4594513" y="-663879"/>
          <a:ext cx="5473027" cy="5473027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E51ED8-D350-4B94-8BFC-51E89ADE0E57}">
      <dsp:nvSpPr>
        <dsp:cNvPr id="0" name=""/>
        <dsp:cNvSpPr/>
      </dsp:nvSpPr>
      <dsp:spPr>
        <a:xfrm>
          <a:off x="328060" y="214018"/>
          <a:ext cx="7113641" cy="4278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25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мер социальной поддержки отдельных категорий граждан</a:t>
          </a:r>
          <a:endParaRPr lang="ru-RU" sz="16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8060" y="214018"/>
        <a:ext cx="7113641" cy="427874"/>
      </dsp:txXfrm>
    </dsp:sp>
    <dsp:sp modelId="{7BB7FD44-6E46-41DC-B747-44711CACCC42}">
      <dsp:nvSpPr>
        <dsp:cNvPr id="0" name=""/>
        <dsp:cNvSpPr/>
      </dsp:nvSpPr>
      <dsp:spPr>
        <a:xfrm>
          <a:off x="60639" y="160534"/>
          <a:ext cx="534843" cy="5348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5AA896-4E59-4866-9C87-807887D99F7A}">
      <dsp:nvSpPr>
        <dsp:cNvPr id="0" name=""/>
        <dsp:cNvSpPr/>
      </dsp:nvSpPr>
      <dsp:spPr>
        <a:xfrm>
          <a:off x="680016" y="855748"/>
          <a:ext cx="6761685" cy="427874"/>
        </a:xfrm>
        <a:prstGeom prst="rect">
          <a:avLst/>
        </a:prstGeom>
        <a:solidFill>
          <a:schemeClr val="accent5">
            <a:hueOff val="-1470669"/>
            <a:satOff val="-2046"/>
            <a:lumOff val="-78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25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Модернизация и развитие социального обслуживания населения</a:t>
          </a:r>
          <a:endParaRPr lang="ru-RU" sz="1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0016" y="855748"/>
        <a:ext cx="6761685" cy="427874"/>
      </dsp:txXfrm>
    </dsp:sp>
    <dsp:sp modelId="{16A47715-6320-487D-9600-4D8C97B70532}">
      <dsp:nvSpPr>
        <dsp:cNvPr id="0" name=""/>
        <dsp:cNvSpPr/>
      </dsp:nvSpPr>
      <dsp:spPr>
        <a:xfrm>
          <a:off x="412595" y="802264"/>
          <a:ext cx="534843" cy="5348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8E6D1C-7CD9-475B-91C4-7F7F138E1986}">
      <dsp:nvSpPr>
        <dsp:cNvPr id="0" name=""/>
        <dsp:cNvSpPr/>
      </dsp:nvSpPr>
      <dsp:spPr>
        <a:xfrm>
          <a:off x="840957" y="1497479"/>
          <a:ext cx="6600745" cy="427874"/>
        </a:xfrm>
        <a:prstGeom prst="rect">
          <a:avLst/>
        </a:prstGeom>
        <a:solidFill>
          <a:schemeClr val="accent5">
            <a:hueOff val="-2941338"/>
            <a:satOff val="-4091"/>
            <a:lumOff val="-156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25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 социальной поддержки семьи и детей.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40957" y="1497479"/>
        <a:ext cx="6600745" cy="427874"/>
      </dsp:txXfrm>
    </dsp:sp>
    <dsp:sp modelId="{58CD3A8F-98F2-41F2-B0EF-32298B468858}">
      <dsp:nvSpPr>
        <dsp:cNvPr id="0" name=""/>
        <dsp:cNvSpPr/>
      </dsp:nvSpPr>
      <dsp:spPr>
        <a:xfrm>
          <a:off x="573536" y="1443994"/>
          <a:ext cx="534843" cy="5348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41A3E4-2909-4C85-B083-DEEF1DDAABC6}">
      <dsp:nvSpPr>
        <dsp:cNvPr id="0" name=""/>
        <dsp:cNvSpPr/>
      </dsp:nvSpPr>
      <dsp:spPr>
        <a:xfrm>
          <a:off x="840957" y="2138803"/>
          <a:ext cx="6600745" cy="427874"/>
        </a:xfrm>
        <a:prstGeom prst="rect">
          <a:avLst/>
        </a:prstGeom>
        <a:solidFill>
          <a:schemeClr val="accent5">
            <a:hueOff val="-4412007"/>
            <a:satOff val="-6137"/>
            <a:lumOff val="-235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25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реализации Государственной программы.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40957" y="2138803"/>
        <a:ext cx="6600745" cy="427874"/>
      </dsp:txXfrm>
    </dsp:sp>
    <dsp:sp modelId="{6461667C-FB30-4DAD-BA31-2373AD3C4C79}">
      <dsp:nvSpPr>
        <dsp:cNvPr id="0" name=""/>
        <dsp:cNvSpPr/>
      </dsp:nvSpPr>
      <dsp:spPr>
        <a:xfrm>
          <a:off x="573536" y="2085318"/>
          <a:ext cx="534843" cy="5348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CD9620-3850-45CB-9F3D-88ADA0AB202A}">
      <dsp:nvSpPr>
        <dsp:cNvPr id="0" name=""/>
        <dsp:cNvSpPr/>
      </dsp:nvSpPr>
      <dsp:spPr>
        <a:xfrm>
          <a:off x="665276" y="2780533"/>
          <a:ext cx="6761685" cy="427874"/>
        </a:xfrm>
        <a:prstGeom prst="rect">
          <a:avLst/>
        </a:prstGeom>
        <a:solidFill>
          <a:schemeClr val="accent5">
            <a:hueOff val="-5882676"/>
            <a:satOff val="-8182"/>
            <a:lumOff val="-313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25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Старшее поколение  Ленинградской области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5276" y="2780533"/>
        <a:ext cx="6761685" cy="427874"/>
      </dsp:txXfrm>
    </dsp:sp>
    <dsp:sp modelId="{34D10C1D-85D1-4DD3-A03C-1F5E1AF2FBCE}">
      <dsp:nvSpPr>
        <dsp:cNvPr id="0" name=""/>
        <dsp:cNvSpPr/>
      </dsp:nvSpPr>
      <dsp:spPr>
        <a:xfrm>
          <a:off x="412595" y="2727049"/>
          <a:ext cx="534843" cy="5348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63DCA3-5080-45DE-8868-559ADDEBDE5F}">
      <dsp:nvSpPr>
        <dsp:cNvPr id="0" name=""/>
        <dsp:cNvSpPr/>
      </dsp:nvSpPr>
      <dsp:spPr>
        <a:xfrm>
          <a:off x="312908" y="3422264"/>
          <a:ext cx="7113641" cy="427874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25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доступной среды жизнедеятельности для инвалидов в Ленинградской области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2908" y="3422264"/>
        <a:ext cx="7113641" cy="427874"/>
      </dsp:txXfrm>
    </dsp:sp>
    <dsp:sp modelId="{52C10FC7-A910-439C-B447-CF6772BB0DCB}">
      <dsp:nvSpPr>
        <dsp:cNvPr id="0" name=""/>
        <dsp:cNvSpPr/>
      </dsp:nvSpPr>
      <dsp:spPr>
        <a:xfrm>
          <a:off x="60639" y="3368779"/>
          <a:ext cx="534843" cy="5348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69EA2A-6FBE-4B81-B96A-4393BB2A8C78}">
      <dsp:nvSpPr>
        <dsp:cNvPr id="0" name=""/>
        <dsp:cNvSpPr/>
      </dsp:nvSpPr>
      <dsp:spPr>
        <a:xfrm>
          <a:off x="-4594335" y="-663854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62CF3F-B94C-4741-B716-128594193F77}">
      <dsp:nvSpPr>
        <dsp:cNvPr id="0" name=""/>
        <dsp:cNvSpPr/>
      </dsp:nvSpPr>
      <dsp:spPr>
        <a:xfrm>
          <a:off x="460128" y="312440"/>
          <a:ext cx="6608395" cy="62520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6257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Повышение социальной защищенности населения ЛО </a:t>
          </a:r>
          <a:endParaRPr lang="ru-RU" sz="1900" kern="1200" dirty="0"/>
        </a:p>
      </dsp:txBody>
      <dsp:txXfrm>
        <a:off x="460128" y="312440"/>
        <a:ext cx="6608395" cy="625205"/>
      </dsp:txXfrm>
    </dsp:sp>
    <dsp:sp modelId="{5C1775C4-9E76-4E31-91AE-56AD130EA6D7}">
      <dsp:nvSpPr>
        <dsp:cNvPr id="0" name=""/>
        <dsp:cNvSpPr/>
      </dsp:nvSpPr>
      <dsp:spPr>
        <a:xfrm>
          <a:off x="69375" y="234289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FAF3B7-7305-4578-8EB5-1166CB58357C}">
      <dsp:nvSpPr>
        <dsp:cNvPr id="0" name=""/>
        <dsp:cNvSpPr/>
      </dsp:nvSpPr>
      <dsp:spPr>
        <a:xfrm>
          <a:off x="818573" y="1250411"/>
          <a:ext cx="6249951" cy="625205"/>
        </a:xfrm>
        <a:prstGeom prst="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6257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Развитие системы социального  обслуживания </a:t>
          </a:r>
          <a:endParaRPr lang="ru-RU" sz="1900" b="1" kern="1200" dirty="0"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818573" y="1250411"/>
        <a:ext cx="6249951" cy="625205"/>
      </dsp:txXfrm>
    </dsp:sp>
    <dsp:sp modelId="{D7BE972E-C84A-4D16-A538-5781B0915046}">
      <dsp:nvSpPr>
        <dsp:cNvPr id="0" name=""/>
        <dsp:cNvSpPr/>
      </dsp:nvSpPr>
      <dsp:spPr>
        <a:xfrm>
          <a:off x="427819" y="1172260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3FE7D7-AE06-4479-AE86-8DDD62B7A2FE}">
      <dsp:nvSpPr>
        <dsp:cNvPr id="0" name=""/>
        <dsp:cNvSpPr/>
      </dsp:nvSpPr>
      <dsp:spPr>
        <a:xfrm>
          <a:off x="818573" y="2188382"/>
          <a:ext cx="6249951" cy="625205"/>
        </a:xfrm>
        <a:prstGeom prst="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6257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Доступная среда для инвалидов и маломобильных групп населения в ЛО </a:t>
          </a:r>
          <a:endParaRPr lang="ru-RU" sz="1900" b="1" kern="1200" dirty="0"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818573" y="2188382"/>
        <a:ext cx="6249951" cy="625205"/>
      </dsp:txXfrm>
    </dsp:sp>
    <dsp:sp modelId="{C386B6D9-8219-4BCB-87C0-C57E608BD08D}">
      <dsp:nvSpPr>
        <dsp:cNvPr id="0" name=""/>
        <dsp:cNvSpPr/>
      </dsp:nvSpPr>
      <dsp:spPr>
        <a:xfrm>
          <a:off x="427819" y="2110232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F8BD47-3CED-4BC0-9E61-F6FB3B6E6504}">
      <dsp:nvSpPr>
        <dsp:cNvPr id="0" name=""/>
        <dsp:cNvSpPr/>
      </dsp:nvSpPr>
      <dsp:spPr>
        <a:xfrm>
          <a:off x="460128" y="3126353"/>
          <a:ext cx="6608395" cy="625205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6257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Обеспечение реализации Государственной программы </a:t>
          </a:r>
          <a:endParaRPr lang="ru-RU" sz="1900" b="1" kern="1200" dirty="0"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460128" y="3126353"/>
        <a:ext cx="6608395" cy="625205"/>
      </dsp:txXfrm>
    </dsp:sp>
    <dsp:sp modelId="{9BF0EC4C-F25D-45AF-B692-FFDEF58FF953}">
      <dsp:nvSpPr>
        <dsp:cNvPr id="0" name=""/>
        <dsp:cNvSpPr/>
      </dsp:nvSpPr>
      <dsp:spPr>
        <a:xfrm>
          <a:off x="69375" y="3048203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71516B-75B4-4444-BEBC-02F72E5CD6B2}">
      <dsp:nvSpPr>
        <dsp:cNvPr id="0" name=""/>
        <dsp:cNvSpPr/>
      </dsp:nvSpPr>
      <dsp:spPr>
        <a:xfrm rot="10800000">
          <a:off x="1654215" y="26444"/>
          <a:ext cx="7477869" cy="773081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0908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ЕДВ выплата региональным льготникам</a:t>
          </a:r>
        </a:p>
      </dsp:txBody>
      <dsp:txXfrm rot="10800000">
        <a:off x="1847485" y="26444"/>
        <a:ext cx="7284599" cy="773081"/>
      </dsp:txXfrm>
    </dsp:sp>
    <dsp:sp modelId="{D6D4D096-C5D4-44C2-BB85-AB0581FAE14E}">
      <dsp:nvSpPr>
        <dsp:cNvPr id="0" name=""/>
        <dsp:cNvSpPr/>
      </dsp:nvSpPr>
      <dsp:spPr>
        <a:xfrm>
          <a:off x="1153606" y="2710"/>
          <a:ext cx="773081" cy="773081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C43C269-C8ED-46B4-8C74-354E0FCD54C3}">
      <dsp:nvSpPr>
        <dsp:cNvPr id="0" name=""/>
        <dsp:cNvSpPr/>
      </dsp:nvSpPr>
      <dsp:spPr>
        <a:xfrm rot="10800000">
          <a:off x="1654215" y="1013134"/>
          <a:ext cx="7477869" cy="773081"/>
        </a:xfrm>
        <a:prstGeom prst="homePlate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0908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Детям войны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1847485" y="1013134"/>
        <a:ext cx="7284599" cy="773081"/>
      </dsp:txXfrm>
    </dsp:sp>
    <dsp:sp modelId="{2A3FC90E-2CA4-44C0-A278-FE6230EF2204}">
      <dsp:nvSpPr>
        <dsp:cNvPr id="0" name=""/>
        <dsp:cNvSpPr/>
      </dsp:nvSpPr>
      <dsp:spPr>
        <a:xfrm>
          <a:off x="1153606" y="1006563"/>
          <a:ext cx="773081" cy="773081"/>
        </a:xfrm>
        <a:prstGeom prst="ellipse">
          <a:avLst/>
        </a:prstGeom>
        <a:solidFill>
          <a:schemeClr val="accent5">
            <a:tint val="50000"/>
            <a:hueOff val="-2462990"/>
            <a:satOff val="-4332"/>
            <a:lumOff val="-55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0C1ABE8-25B4-4D0B-9F81-140122A8EF9B}">
      <dsp:nvSpPr>
        <dsp:cNvPr id="0" name=""/>
        <dsp:cNvSpPr/>
      </dsp:nvSpPr>
      <dsp:spPr>
        <a:xfrm rot="10800000">
          <a:off x="1654215" y="2016986"/>
          <a:ext cx="7477869" cy="773081"/>
        </a:xfrm>
        <a:prstGeom prst="homePlate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0908" tIns="91440" rIns="170688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Ветеранам труда Ленинградской области</a:t>
          </a:r>
        </a:p>
      </dsp:txBody>
      <dsp:txXfrm rot="10800000">
        <a:off x="1847485" y="2016986"/>
        <a:ext cx="7284599" cy="773081"/>
      </dsp:txXfrm>
    </dsp:sp>
    <dsp:sp modelId="{9D7CF390-A318-4E2D-9FC7-7B1B391A5B1F}">
      <dsp:nvSpPr>
        <dsp:cNvPr id="0" name=""/>
        <dsp:cNvSpPr/>
      </dsp:nvSpPr>
      <dsp:spPr>
        <a:xfrm>
          <a:off x="1153606" y="2010415"/>
          <a:ext cx="773081" cy="773081"/>
        </a:xfrm>
        <a:prstGeom prst="ellipse">
          <a:avLst/>
        </a:prstGeom>
        <a:solidFill>
          <a:schemeClr val="accent5">
            <a:tint val="50000"/>
            <a:hueOff val="-4925980"/>
            <a:satOff val="-8665"/>
            <a:lumOff val="-111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158BA58-3B00-48DC-B141-0CFC5DC82B01}">
      <dsp:nvSpPr>
        <dsp:cNvPr id="0" name=""/>
        <dsp:cNvSpPr/>
      </dsp:nvSpPr>
      <dsp:spPr>
        <a:xfrm rot="10800000">
          <a:off x="1654215" y="3016978"/>
          <a:ext cx="7477869" cy="1008694"/>
        </a:xfrm>
        <a:prstGeom prst="homePlate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0908" tIns="76200" rIns="14224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ЕДК на оплату жилого помещения и коммунальных услуг многодетным (многодетным приемным) семьям и ветеранам труда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1906388" y="3016978"/>
        <a:ext cx="7225696" cy="1008694"/>
      </dsp:txXfrm>
    </dsp:sp>
    <dsp:sp modelId="{5172FAF9-CCD2-4A1D-9264-E5A8EB7DF789}">
      <dsp:nvSpPr>
        <dsp:cNvPr id="0" name=""/>
        <dsp:cNvSpPr/>
      </dsp:nvSpPr>
      <dsp:spPr>
        <a:xfrm>
          <a:off x="1153606" y="3132074"/>
          <a:ext cx="773081" cy="773081"/>
        </a:xfrm>
        <a:prstGeom prst="ellipse">
          <a:avLst/>
        </a:prstGeom>
        <a:solidFill>
          <a:schemeClr val="accent5">
            <a:tint val="50000"/>
            <a:hueOff val="-7388970"/>
            <a:satOff val="-12997"/>
            <a:lumOff val="-167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59B786-C504-4CD3-A363-79FDA5886B46}">
      <dsp:nvSpPr>
        <dsp:cNvPr id="0" name=""/>
        <dsp:cNvSpPr/>
      </dsp:nvSpPr>
      <dsp:spPr>
        <a:xfrm>
          <a:off x="612044" y="0"/>
          <a:ext cx="6936500" cy="4064000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DE05E1-DD1A-46B9-9965-A5CFB3D6E667}">
      <dsp:nvSpPr>
        <dsp:cNvPr id="0" name=""/>
        <dsp:cNvSpPr/>
      </dsp:nvSpPr>
      <dsp:spPr>
        <a:xfrm>
          <a:off x="3959" y="1219199"/>
          <a:ext cx="1203044" cy="1625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2019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1,224</a:t>
          </a:r>
          <a:endParaRPr lang="ru-RU" sz="2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687" y="1277927"/>
        <a:ext cx="1085588" cy="1508144"/>
      </dsp:txXfrm>
    </dsp:sp>
    <dsp:sp modelId="{A59FA0FD-65C0-48AB-84E3-AC91997DC579}">
      <dsp:nvSpPr>
        <dsp:cNvPr id="0" name=""/>
        <dsp:cNvSpPr/>
      </dsp:nvSpPr>
      <dsp:spPr>
        <a:xfrm>
          <a:off x="1393884" y="1219199"/>
          <a:ext cx="1203044" cy="16256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2020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1,241</a:t>
          </a:r>
          <a:endParaRPr lang="ru-RU" sz="2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52612" y="1277927"/>
        <a:ext cx="1085588" cy="1508144"/>
      </dsp:txXfrm>
    </dsp:sp>
    <dsp:sp modelId="{61FC3EFB-613B-4537-ADA9-68786759AAD9}">
      <dsp:nvSpPr>
        <dsp:cNvPr id="0" name=""/>
        <dsp:cNvSpPr/>
      </dsp:nvSpPr>
      <dsp:spPr>
        <a:xfrm>
          <a:off x="2783809" y="1219199"/>
          <a:ext cx="1203044" cy="16256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2021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1,252</a:t>
          </a:r>
          <a:endParaRPr lang="ru-RU" sz="2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42537" y="1277927"/>
        <a:ext cx="1085588" cy="1508144"/>
      </dsp:txXfrm>
    </dsp:sp>
    <dsp:sp modelId="{556F87B1-1815-43A9-B862-4704B773FC0E}">
      <dsp:nvSpPr>
        <dsp:cNvPr id="0" name=""/>
        <dsp:cNvSpPr/>
      </dsp:nvSpPr>
      <dsp:spPr>
        <a:xfrm>
          <a:off x="4173734" y="1219199"/>
          <a:ext cx="1203044" cy="16256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2022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1,269</a:t>
          </a:r>
          <a:endParaRPr lang="ru-RU" sz="2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32462" y="1277927"/>
        <a:ext cx="1085588" cy="1508144"/>
      </dsp:txXfrm>
    </dsp:sp>
    <dsp:sp modelId="{61D2FA3C-CFA3-4123-8A1B-BBF2A09908D4}">
      <dsp:nvSpPr>
        <dsp:cNvPr id="0" name=""/>
        <dsp:cNvSpPr/>
      </dsp:nvSpPr>
      <dsp:spPr>
        <a:xfrm>
          <a:off x="5563659" y="1219199"/>
          <a:ext cx="1203044" cy="16256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2023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1,280</a:t>
          </a:r>
          <a:endParaRPr lang="ru-RU" sz="2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22387" y="1277927"/>
        <a:ext cx="1085588" cy="1508144"/>
      </dsp:txXfrm>
    </dsp:sp>
    <dsp:sp modelId="{CE899760-C67B-47BD-9AF3-3E9A39DF06F3}">
      <dsp:nvSpPr>
        <dsp:cNvPr id="0" name=""/>
        <dsp:cNvSpPr/>
      </dsp:nvSpPr>
      <dsp:spPr>
        <a:xfrm>
          <a:off x="6953584" y="1219199"/>
          <a:ext cx="1203044" cy="1625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2024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1,296</a:t>
          </a:r>
          <a:endParaRPr lang="ru-RU" sz="2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12312" y="1277927"/>
        <a:ext cx="1085588" cy="150814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7D115A-4FBB-43BE-94F9-C130425CAD56}">
      <dsp:nvSpPr>
        <dsp:cNvPr id="0" name=""/>
        <dsp:cNvSpPr/>
      </dsp:nvSpPr>
      <dsp:spPr>
        <a:xfrm rot="10800000">
          <a:off x="2006440" y="426"/>
          <a:ext cx="7557195" cy="411744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156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22 мобильные </a:t>
          </a:r>
          <a:r>
            <a:rPr lang="ru-RU" sz="1800" b="1" kern="1200" dirty="0" err="1" smtClean="0">
              <a:latin typeface="Times New Roman" pitchFamily="18" charset="0"/>
              <a:cs typeface="Times New Roman" pitchFamily="18" charset="0"/>
            </a:rPr>
            <a:t>мультидисциплинарные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 патронажные бригады</a:t>
          </a:r>
          <a:endParaRPr lang="ru-RU" sz="1800" kern="1200" dirty="0"/>
        </a:p>
      </dsp:txBody>
      <dsp:txXfrm rot="10800000">
        <a:off x="2109376" y="426"/>
        <a:ext cx="7454259" cy="411744"/>
      </dsp:txXfrm>
    </dsp:sp>
    <dsp:sp modelId="{755E2D78-091C-49CA-B98C-33ADBF703CDD}">
      <dsp:nvSpPr>
        <dsp:cNvPr id="0" name=""/>
        <dsp:cNvSpPr/>
      </dsp:nvSpPr>
      <dsp:spPr>
        <a:xfrm>
          <a:off x="1800568" y="426"/>
          <a:ext cx="411744" cy="411744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D25822B-CFB2-4069-A836-3ACD4174F6B2}">
      <dsp:nvSpPr>
        <dsp:cNvPr id="0" name=""/>
        <dsp:cNvSpPr/>
      </dsp:nvSpPr>
      <dsp:spPr>
        <a:xfrm rot="10800000">
          <a:off x="2006440" y="541435"/>
          <a:ext cx="7557195" cy="411744"/>
        </a:xfrm>
        <a:prstGeom prst="homePlate">
          <a:avLst/>
        </a:prstGeom>
        <a:solidFill>
          <a:schemeClr val="accent5">
            <a:hueOff val="-1050478"/>
            <a:satOff val="-1461"/>
            <a:lumOff val="-56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156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latin typeface="Times New Roman" pitchFamily="18" charset="0"/>
              <a:cs typeface="Times New Roman" pitchFamily="18" charset="0"/>
            </a:rPr>
            <a:t>5 гериатрических кабинетов</a:t>
          </a:r>
          <a:endParaRPr lang="ru-RU" sz="1800" b="1" kern="1200" dirty="0" smtClean="0">
            <a:latin typeface="Times New Roman" pitchFamily="18" charset="0"/>
            <a:cs typeface="Times New Roman" pitchFamily="18" charset="0"/>
          </a:endParaRPr>
        </a:p>
      </dsp:txBody>
      <dsp:txXfrm rot="10800000">
        <a:off x="2109376" y="541435"/>
        <a:ext cx="7454259" cy="411744"/>
      </dsp:txXfrm>
    </dsp:sp>
    <dsp:sp modelId="{C3FF1744-F843-41A0-9689-5E5967CAC7CD}">
      <dsp:nvSpPr>
        <dsp:cNvPr id="0" name=""/>
        <dsp:cNvSpPr/>
      </dsp:nvSpPr>
      <dsp:spPr>
        <a:xfrm>
          <a:off x="1800568" y="522055"/>
          <a:ext cx="411744" cy="411744"/>
        </a:xfrm>
        <a:prstGeom prst="ellipse">
          <a:avLst/>
        </a:prstGeom>
        <a:solidFill>
          <a:schemeClr val="accent5">
            <a:tint val="50000"/>
            <a:hueOff val="-1055567"/>
            <a:satOff val="-1857"/>
            <a:lumOff val="-23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76B2D8B-F33D-487E-B8FD-D2F47564CF0E}">
      <dsp:nvSpPr>
        <dsp:cNvPr id="0" name=""/>
        <dsp:cNvSpPr/>
      </dsp:nvSpPr>
      <dsp:spPr>
        <a:xfrm rot="10800000">
          <a:off x="2006440" y="1043684"/>
          <a:ext cx="7557195" cy="411744"/>
        </a:xfrm>
        <a:prstGeom prst="homePlate">
          <a:avLst/>
        </a:prstGeom>
        <a:solidFill>
          <a:schemeClr val="accent5">
            <a:hueOff val="-2100956"/>
            <a:satOff val="-2922"/>
            <a:lumOff val="-112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156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Повышение квалификации – внедрение </a:t>
          </a:r>
          <a:r>
            <a:rPr lang="ru-RU" sz="1800" b="1" kern="1200" dirty="0" err="1" smtClean="0">
              <a:latin typeface="Times New Roman" pitchFamily="18" charset="0"/>
              <a:cs typeface="Times New Roman" pitchFamily="18" charset="0"/>
            </a:rPr>
            <a:t>СОПов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 по уходу</a:t>
          </a:r>
        </a:p>
      </dsp:txBody>
      <dsp:txXfrm rot="10800000">
        <a:off x="2109376" y="1043684"/>
        <a:ext cx="7454259" cy="411744"/>
      </dsp:txXfrm>
    </dsp:sp>
    <dsp:sp modelId="{1A79A88E-8210-4C6F-A87C-24A6367167C2}">
      <dsp:nvSpPr>
        <dsp:cNvPr id="0" name=""/>
        <dsp:cNvSpPr/>
      </dsp:nvSpPr>
      <dsp:spPr>
        <a:xfrm>
          <a:off x="1800568" y="1043684"/>
          <a:ext cx="411744" cy="411744"/>
        </a:xfrm>
        <a:prstGeom prst="ellipse">
          <a:avLst/>
        </a:prstGeom>
        <a:solidFill>
          <a:schemeClr val="accent5">
            <a:tint val="50000"/>
            <a:hueOff val="-2111134"/>
            <a:satOff val="-3713"/>
            <a:lumOff val="-47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BE5EA02-A01C-4D04-BDF5-3DACE6D4986A}">
      <dsp:nvSpPr>
        <dsp:cNvPr id="0" name=""/>
        <dsp:cNvSpPr/>
      </dsp:nvSpPr>
      <dsp:spPr>
        <a:xfrm rot="10800000">
          <a:off x="2006440" y="1565313"/>
          <a:ext cx="7557195" cy="411744"/>
        </a:xfrm>
        <a:prstGeom prst="homePlate">
          <a:avLst/>
        </a:prstGeom>
        <a:solidFill>
          <a:schemeClr val="accent5">
            <a:hueOff val="-3151433"/>
            <a:satOff val="-4383"/>
            <a:lumOff val="-168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156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latin typeface="Times New Roman" pitchFamily="18" charset="0"/>
              <a:cs typeface="Times New Roman" pitchFamily="18" charset="0"/>
            </a:rPr>
            <a:t>Единая методика определения нуждаемости</a:t>
          </a:r>
          <a:endParaRPr lang="ru-RU" sz="1800" b="1" kern="1200" dirty="0" smtClean="0">
            <a:latin typeface="Times New Roman" pitchFamily="18" charset="0"/>
            <a:cs typeface="Times New Roman" pitchFamily="18" charset="0"/>
          </a:endParaRPr>
        </a:p>
      </dsp:txBody>
      <dsp:txXfrm rot="10800000">
        <a:off x="2109376" y="1565313"/>
        <a:ext cx="7454259" cy="411744"/>
      </dsp:txXfrm>
    </dsp:sp>
    <dsp:sp modelId="{AAECEECF-0A25-416D-9649-030CE91F5B7C}">
      <dsp:nvSpPr>
        <dsp:cNvPr id="0" name=""/>
        <dsp:cNvSpPr/>
      </dsp:nvSpPr>
      <dsp:spPr>
        <a:xfrm>
          <a:off x="1800568" y="1565313"/>
          <a:ext cx="411744" cy="411744"/>
        </a:xfrm>
        <a:prstGeom prst="ellipse">
          <a:avLst/>
        </a:prstGeom>
        <a:solidFill>
          <a:schemeClr val="accent5">
            <a:tint val="50000"/>
            <a:hueOff val="-3166702"/>
            <a:satOff val="-5570"/>
            <a:lumOff val="-71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F3B096C-5623-4E86-B164-86C0F3321F64}">
      <dsp:nvSpPr>
        <dsp:cNvPr id="0" name=""/>
        <dsp:cNvSpPr/>
      </dsp:nvSpPr>
      <dsp:spPr>
        <a:xfrm rot="10800000">
          <a:off x="2006440" y="2086942"/>
          <a:ext cx="7557195" cy="411744"/>
        </a:xfrm>
        <a:prstGeom prst="homePlate">
          <a:avLst/>
        </a:prstGeom>
        <a:solidFill>
          <a:schemeClr val="accent5">
            <a:hueOff val="-4201911"/>
            <a:satOff val="-5845"/>
            <a:lumOff val="-224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156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Унифицированные формы первичной документации</a:t>
          </a:r>
        </a:p>
      </dsp:txBody>
      <dsp:txXfrm rot="10800000">
        <a:off x="2109376" y="2086942"/>
        <a:ext cx="7454259" cy="411744"/>
      </dsp:txXfrm>
    </dsp:sp>
    <dsp:sp modelId="{713D7FCC-FA5F-4A0B-B62A-47920AD823F4}">
      <dsp:nvSpPr>
        <dsp:cNvPr id="0" name=""/>
        <dsp:cNvSpPr/>
      </dsp:nvSpPr>
      <dsp:spPr>
        <a:xfrm>
          <a:off x="1800568" y="2086942"/>
          <a:ext cx="411744" cy="411744"/>
        </a:xfrm>
        <a:prstGeom prst="ellipse">
          <a:avLst/>
        </a:prstGeom>
        <a:solidFill>
          <a:schemeClr val="accent5">
            <a:tint val="50000"/>
            <a:hueOff val="-4222269"/>
            <a:satOff val="-7427"/>
            <a:lumOff val="-95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6B656E0-71CA-4A71-B28D-CB7E58E5CA71}">
      <dsp:nvSpPr>
        <dsp:cNvPr id="0" name=""/>
        <dsp:cNvSpPr/>
      </dsp:nvSpPr>
      <dsp:spPr>
        <a:xfrm rot="10800000">
          <a:off x="2006440" y="2608571"/>
          <a:ext cx="7557195" cy="411744"/>
        </a:xfrm>
        <a:prstGeom prst="homePlate">
          <a:avLst/>
        </a:prstGeom>
        <a:solidFill>
          <a:schemeClr val="accent5">
            <a:hueOff val="-5252389"/>
            <a:satOff val="-7306"/>
            <a:lumOff val="-280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156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latin typeface="Times New Roman" pitchFamily="18" charset="0"/>
              <a:cs typeface="Times New Roman" pitchFamily="18" charset="0"/>
            </a:rPr>
            <a:t>Служба сиделок</a:t>
          </a:r>
          <a:endParaRPr lang="ru-RU" sz="1800" b="1" kern="1200" dirty="0" smtClean="0">
            <a:latin typeface="Times New Roman" pitchFamily="18" charset="0"/>
            <a:cs typeface="Times New Roman" pitchFamily="18" charset="0"/>
          </a:endParaRPr>
        </a:p>
      </dsp:txBody>
      <dsp:txXfrm rot="10800000">
        <a:off x="2109376" y="2608571"/>
        <a:ext cx="7454259" cy="411744"/>
      </dsp:txXfrm>
    </dsp:sp>
    <dsp:sp modelId="{C45D24A2-196C-4572-8B06-32D841337A85}">
      <dsp:nvSpPr>
        <dsp:cNvPr id="0" name=""/>
        <dsp:cNvSpPr/>
      </dsp:nvSpPr>
      <dsp:spPr>
        <a:xfrm>
          <a:off x="1800568" y="2608571"/>
          <a:ext cx="411744" cy="411744"/>
        </a:xfrm>
        <a:prstGeom prst="ellipse">
          <a:avLst/>
        </a:prstGeom>
        <a:solidFill>
          <a:schemeClr val="accent5">
            <a:tint val="50000"/>
            <a:hueOff val="-5277836"/>
            <a:satOff val="-9284"/>
            <a:lumOff val="-119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4D7A966-E896-4D43-A915-040FF777C37A}">
      <dsp:nvSpPr>
        <dsp:cNvPr id="0" name=""/>
        <dsp:cNvSpPr/>
      </dsp:nvSpPr>
      <dsp:spPr>
        <a:xfrm rot="10800000">
          <a:off x="2006440" y="3130200"/>
          <a:ext cx="7557195" cy="411744"/>
        </a:xfrm>
        <a:prstGeom prst="homePlate">
          <a:avLst/>
        </a:prstGeom>
        <a:solidFill>
          <a:schemeClr val="accent5">
            <a:hueOff val="-6302867"/>
            <a:satOff val="-8767"/>
            <a:lumOff val="-336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156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Типовая структура центра социального обслуживания</a:t>
          </a:r>
        </a:p>
      </dsp:txBody>
      <dsp:txXfrm rot="10800000">
        <a:off x="2109376" y="3130200"/>
        <a:ext cx="7454259" cy="411744"/>
      </dsp:txXfrm>
    </dsp:sp>
    <dsp:sp modelId="{9F93423B-74DB-4DA3-BC07-3989595F3D5E}">
      <dsp:nvSpPr>
        <dsp:cNvPr id="0" name=""/>
        <dsp:cNvSpPr/>
      </dsp:nvSpPr>
      <dsp:spPr>
        <a:xfrm>
          <a:off x="1800568" y="3130200"/>
          <a:ext cx="411744" cy="411744"/>
        </a:xfrm>
        <a:prstGeom prst="ellipse">
          <a:avLst/>
        </a:prstGeom>
        <a:solidFill>
          <a:schemeClr val="accent5">
            <a:tint val="50000"/>
            <a:hueOff val="-6333403"/>
            <a:satOff val="-11140"/>
            <a:lumOff val="-143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E4B59DF-E179-401E-8400-C572EDB1DE7C}">
      <dsp:nvSpPr>
        <dsp:cNvPr id="0" name=""/>
        <dsp:cNvSpPr/>
      </dsp:nvSpPr>
      <dsp:spPr>
        <a:xfrm rot="10800000">
          <a:off x="2006440" y="3651829"/>
          <a:ext cx="7557195" cy="411744"/>
        </a:xfrm>
        <a:prstGeom prst="homePlate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156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Оснащение реабилитационных отделений, пунктов проката ТСР</a:t>
          </a:r>
          <a:endParaRPr lang="ru-RU" sz="1800" kern="1200" dirty="0"/>
        </a:p>
      </dsp:txBody>
      <dsp:txXfrm rot="10800000">
        <a:off x="2109376" y="3651829"/>
        <a:ext cx="7454259" cy="411744"/>
      </dsp:txXfrm>
    </dsp:sp>
    <dsp:sp modelId="{611CD06B-F777-41FB-A38A-B490E13FF37E}">
      <dsp:nvSpPr>
        <dsp:cNvPr id="0" name=""/>
        <dsp:cNvSpPr/>
      </dsp:nvSpPr>
      <dsp:spPr>
        <a:xfrm>
          <a:off x="1800568" y="3651829"/>
          <a:ext cx="411744" cy="411744"/>
        </a:xfrm>
        <a:prstGeom prst="ellipse">
          <a:avLst/>
        </a:prstGeom>
        <a:solidFill>
          <a:schemeClr val="accent5">
            <a:tint val="50000"/>
            <a:hueOff val="-7388970"/>
            <a:satOff val="-12997"/>
            <a:lumOff val="-167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2F7AFB-422D-4B85-9F85-C300E2385A2A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1FE2ED-A878-4C5E-A74D-06CD04CE359D}">
      <dsp:nvSpPr>
        <dsp:cNvPr id="0" name=""/>
        <dsp:cNvSpPr/>
      </dsp:nvSpPr>
      <dsp:spPr>
        <a:xfrm>
          <a:off x="460128" y="312440"/>
          <a:ext cx="7332754" cy="62520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625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Ранняя помощь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0128" y="312440"/>
        <a:ext cx="7332754" cy="625205"/>
      </dsp:txXfrm>
    </dsp:sp>
    <dsp:sp modelId="{EF3C68A1-C8F3-43BF-98E4-81CC277F60A7}">
      <dsp:nvSpPr>
        <dsp:cNvPr id="0" name=""/>
        <dsp:cNvSpPr/>
      </dsp:nvSpPr>
      <dsp:spPr>
        <a:xfrm>
          <a:off x="69375" y="234289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6E2802-8B16-4113-9FC3-E990B6654642}">
      <dsp:nvSpPr>
        <dsp:cNvPr id="0" name=""/>
        <dsp:cNvSpPr/>
      </dsp:nvSpPr>
      <dsp:spPr>
        <a:xfrm>
          <a:off x="818573" y="1250411"/>
          <a:ext cx="6974310" cy="625205"/>
        </a:xfrm>
        <a:prstGeom prst="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625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Домой без преград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18573" y="1250411"/>
        <a:ext cx="6974310" cy="625205"/>
      </dsp:txXfrm>
    </dsp:sp>
    <dsp:sp modelId="{93D195D3-8EB2-4CEE-B29F-866F651724F8}">
      <dsp:nvSpPr>
        <dsp:cNvPr id="0" name=""/>
        <dsp:cNvSpPr/>
      </dsp:nvSpPr>
      <dsp:spPr>
        <a:xfrm>
          <a:off x="427819" y="1172260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45F68C-DE26-4AA2-86A5-1CE9283080BB}">
      <dsp:nvSpPr>
        <dsp:cNvPr id="0" name=""/>
        <dsp:cNvSpPr/>
      </dsp:nvSpPr>
      <dsp:spPr>
        <a:xfrm>
          <a:off x="818573" y="2188382"/>
          <a:ext cx="6974310" cy="625205"/>
        </a:xfrm>
        <a:prstGeom prst="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625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Дорога к дому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18573" y="2188382"/>
        <a:ext cx="6974310" cy="625205"/>
      </dsp:txXfrm>
    </dsp:sp>
    <dsp:sp modelId="{19DB0F18-77A0-4E02-8CE8-D6CF024C6CC9}">
      <dsp:nvSpPr>
        <dsp:cNvPr id="0" name=""/>
        <dsp:cNvSpPr/>
      </dsp:nvSpPr>
      <dsp:spPr>
        <a:xfrm>
          <a:off x="427819" y="2110232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0AB7EC-D70F-4162-9232-4BA6E65D2475}">
      <dsp:nvSpPr>
        <dsp:cNvPr id="0" name=""/>
        <dsp:cNvSpPr/>
      </dsp:nvSpPr>
      <dsp:spPr>
        <a:xfrm>
          <a:off x="460128" y="2989096"/>
          <a:ext cx="7332754" cy="899721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625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Трудоустройство инвалидов, проживающих в государственных стационарных учреждениях социального обслуживания Ленинградской области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0128" y="2989096"/>
        <a:ext cx="7332754" cy="899721"/>
      </dsp:txXfrm>
    </dsp:sp>
    <dsp:sp modelId="{EFAB1D8B-F850-464B-8A94-23DCCA03D47C}">
      <dsp:nvSpPr>
        <dsp:cNvPr id="0" name=""/>
        <dsp:cNvSpPr/>
      </dsp:nvSpPr>
      <dsp:spPr>
        <a:xfrm>
          <a:off x="69375" y="3048203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D2CA42-8865-4EF7-A888-2658952CF725}">
      <dsp:nvSpPr>
        <dsp:cNvPr id="0" name=""/>
        <dsp:cNvSpPr/>
      </dsp:nvSpPr>
      <dsp:spPr>
        <a:xfrm>
          <a:off x="0" y="0"/>
          <a:ext cx="7996380" cy="95589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Создание единой структуры работы филиалов ЛОГКУ ЦСЗН, выделив в них отдельно клиентскую службу, призванную повысить качество информирования населения по интересующим их вопросам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663" y="46663"/>
        <a:ext cx="7903054" cy="862564"/>
      </dsp:txXfrm>
    </dsp:sp>
    <dsp:sp modelId="{51EB1A16-0D0C-4867-8439-82FD0A86D4D9}">
      <dsp:nvSpPr>
        <dsp:cNvPr id="0" name=""/>
        <dsp:cNvSpPr/>
      </dsp:nvSpPr>
      <dsp:spPr>
        <a:xfrm>
          <a:off x="0" y="1039653"/>
          <a:ext cx="7996380" cy="709346"/>
        </a:xfrm>
        <a:prstGeom prst="roundRect">
          <a:avLst/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Обеспечение единым методическим руководством и единым информационным пространством для  предоставления гос. услуг</a:t>
          </a:r>
          <a:endParaRPr lang="ru-RU" sz="1800" b="1" kern="1200" dirty="0">
            <a:latin typeface="Times New Roman" panose="02020603050405020304" pitchFamily="18" charset="0"/>
            <a:ea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627" y="1074280"/>
        <a:ext cx="7927126" cy="640092"/>
      </dsp:txXfrm>
    </dsp:sp>
    <dsp:sp modelId="{EFF01082-6687-467E-BC23-56C3FA1B0B95}">
      <dsp:nvSpPr>
        <dsp:cNvPr id="0" name=""/>
        <dsp:cNvSpPr/>
      </dsp:nvSpPr>
      <dsp:spPr>
        <a:xfrm>
          <a:off x="0" y="1814439"/>
          <a:ext cx="7996380" cy="760420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Создание основы для перехода к экстерриториальному принципу предоставления государственных услуг</a:t>
          </a:r>
          <a:endParaRPr lang="ru-RU" sz="1800" b="1" kern="1200" dirty="0">
            <a:effectLst/>
            <a:latin typeface="Times New Roman" panose="02020603050405020304" pitchFamily="18" charset="0"/>
            <a:ea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121" y="1851560"/>
        <a:ext cx="7922138" cy="686178"/>
      </dsp:txXfrm>
    </dsp:sp>
    <dsp:sp modelId="{667A248F-63FA-490E-8D98-0E640A1CFB56}">
      <dsp:nvSpPr>
        <dsp:cNvPr id="0" name=""/>
        <dsp:cNvSpPr/>
      </dsp:nvSpPr>
      <dsp:spPr>
        <a:xfrm>
          <a:off x="0" y="2616617"/>
          <a:ext cx="7996380" cy="764893"/>
        </a:xfrm>
        <a:prstGeom prst="roundRect">
          <a:avLst/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Открытие единой справочной информационной службы по мерам социальной поддержки с единым бесплатным телефоном</a:t>
          </a:r>
          <a:endParaRPr lang="ru-RU" sz="1800" b="1" kern="1200" dirty="0">
            <a:effectLst/>
            <a:latin typeface="Times New Roman" panose="02020603050405020304" pitchFamily="18" charset="0"/>
            <a:ea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339" y="2653956"/>
        <a:ext cx="7921702" cy="690215"/>
      </dsp:txXfrm>
    </dsp:sp>
    <dsp:sp modelId="{FE577568-0A53-4857-BE8F-AE2FA4138CB1}">
      <dsp:nvSpPr>
        <dsp:cNvPr id="0" name=""/>
        <dsp:cNvSpPr/>
      </dsp:nvSpPr>
      <dsp:spPr>
        <a:xfrm>
          <a:off x="0" y="3421961"/>
          <a:ext cx="7996380" cy="760859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предоставления государственных услуг в едином формате.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142" y="3459103"/>
        <a:ext cx="7922096" cy="6865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0.71968</cdr:x>
      <cdr:y>0.56432</cdr:y>
    </cdr:from>
    <cdr:to>
      <cdr:x>0.97958</cdr:x>
      <cdr:y>0.87137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008177" y="2107769"/>
          <a:ext cx="2169763" cy="11468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0.71968</cdr:x>
      <cdr:y>0.56432</cdr:y>
    </cdr:from>
    <cdr:to>
      <cdr:x>0.97958</cdr:x>
      <cdr:y>0.87137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008177" y="2107769"/>
          <a:ext cx="2169763" cy="11468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0.71968</cdr:x>
      <cdr:y>0.56432</cdr:y>
    </cdr:from>
    <cdr:to>
      <cdr:x>0.97958</cdr:x>
      <cdr:y>0.87137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008177" y="2107769"/>
          <a:ext cx="2169763" cy="11468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96888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r">
              <a:defRPr sz="1200"/>
            </a:lvl1pPr>
          </a:lstStyle>
          <a:p>
            <a:fld id="{680A7F14-BFB4-4871-8B48-843821024CA6}" type="datetimeFigureOut">
              <a:rPr lang="ru-RU" smtClean="0"/>
              <a:t>25.02.2019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8800"/>
            <a:ext cx="2971800" cy="496888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4" y="9448800"/>
            <a:ext cx="2971800" cy="496888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r">
              <a:defRPr sz="1200"/>
            </a:lvl1pPr>
          </a:lstStyle>
          <a:p>
            <a:fld id="{AD2982C3-0185-4267-A029-86FD083EB53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6416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98475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4" y="1"/>
            <a:ext cx="2971800" cy="498475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r">
              <a:defRPr sz="1200"/>
            </a:lvl1pPr>
          </a:lstStyle>
          <a:p>
            <a:fld id="{092E04A1-6C55-47BF-9594-84D32B646C47}" type="datetimeFigureOut">
              <a:rPr lang="ru-RU" smtClean="0"/>
              <a:t>25.02.2019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4" rIns="91429" bIns="45714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1" y="4787900"/>
            <a:ext cx="5486400" cy="3916363"/>
          </a:xfrm>
          <a:prstGeom prst="rect">
            <a:avLst/>
          </a:prstGeom>
        </p:spPr>
        <p:txBody>
          <a:bodyPr vert="horz" lIns="91429" tIns="45714" rIns="91429" bIns="4571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801"/>
            <a:ext cx="2971800" cy="498475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4" y="9448801"/>
            <a:ext cx="2971800" cy="498475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r">
              <a:defRPr sz="1200"/>
            </a:lvl1pPr>
          </a:lstStyle>
          <a:p>
            <a:fld id="{BD8A42BD-DB45-46D2-A672-F8A9412A621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5979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A42BD-DB45-46D2-A672-F8A9412A6217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75827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A42BD-DB45-46D2-A672-F8A9412A6217}" type="slidenum">
              <a:rPr lang="ru-RU" smtClean="0"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6862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A42BD-DB45-46D2-A672-F8A9412A6217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0281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A42BD-DB45-46D2-A672-F8A9412A6217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3803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A42BD-DB45-46D2-A672-F8A9412A6217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869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A42BD-DB45-46D2-A672-F8A9412A6217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9484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A42BD-DB45-46D2-A672-F8A9412A6217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2400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A42BD-DB45-46D2-A672-F8A9412A6217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4140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A42BD-DB45-46D2-A672-F8A9412A6217}" type="slidenum">
              <a:rPr lang="ru-RU" smtClean="0"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88803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A42BD-DB45-46D2-A672-F8A9412A6217}" type="slidenum">
              <a:rPr lang="ru-RU" smtClean="0"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5576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12B7F-31D9-45FC-A31D-CF16CBF68B12}" type="datetime1">
              <a:rPr lang="ru-RU" smtClean="0"/>
              <a:t>25.02.2019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5FB85-EDBE-4633-ACD2-7DC93CCF9AC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100951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C370B-4361-493B-AF43-29DAA713695D}" type="datetime1">
              <a:rPr lang="ru-RU" smtClean="0"/>
              <a:t>25.02.2019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5FB85-EDBE-4633-ACD2-7DC93CCF9AC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654273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1B768-9A0D-4C34-9B6D-65F70D9C7C76}" type="datetime1">
              <a:rPr lang="ru-RU" smtClean="0"/>
              <a:t>25.02.2019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5FB85-EDBE-4633-ACD2-7DC93CCF9AC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5483293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05B20-2C0C-418C-BB8B-84AB9315F9E7}" type="datetime1">
              <a:rPr lang="ru-RU" smtClean="0"/>
              <a:t>25.02.2019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5FB85-EDBE-4633-ACD2-7DC93CCF9AC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838933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0B206-BEE6-459F-A4C0-E26C96F19817}" type="datetime1">
              <a:rPr lang="ru-RU" smtClean="0"/>
              <a:t>25.02.2019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5FB85-EDBE-4633-ACD2-7DC93CCF9AC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693026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834D0-AF4A-43E6-A8A0-EC013475ADF6}" type="datetime1">
              <a:rPr lang="ru-RU" smtClean="0"/>
              <a:t>25.02.2019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5FB85-EDBE-4633-ACD2-7DC93CCF9AC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947324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57483-9FFF-426C-9633-539CE1A02835}" type="datetime1">
              <a:rPr lang="ru-RU" smtClean="0"/>
              <a:t>25.02.2019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5FB85-EDBE-4633-ACD2-7DC93CCF9AC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743558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28B49-4B58-4AE6-A18B-5D8073E7ACBF}" type="datetime1">
              <a:rPr lang="ru-RU" smtClean="0"/>
              <a:t>25.02.2019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5FB85-EDBE-4633-ACD2-7DC93CCF9AC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675915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1AC6-1F0C-4164-8F4C-E2EE2AD24926}" type="datetime1">
              <a:rPr lang="ru-RU" smtClean="0"/>
              <a:t>25.02.2019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5FB85-EDBE-4633-ACD2-7DC93CCF9AC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957925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902E6-1097-457A-8DFC-3FCD123F831D}" type="datetime1">
              <a:rPr lang="ru-RU" smtClean="0"/>
              <a:t>25.02.2019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5FB85-EDBE-4633-ACD2-7DC93CCF9AC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501235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CE1F5-09FD-47F0-84ED-300679FBECDB}" type="datetime1">
              <a:rPr lang="ru-RU" smtClean="0"/>
              <a:t>25.02.2019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5FB85-EDBE-4633-ACD2-7DC93CCF9AC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315413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056BC-4E6D-4DB9-AC19-62D16F57BF5D}" type="datetime1">
              <a:rPr lang="ru-RU" smtClean="0"/>
              <a:t>25.02.2019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25FB85-EDBE-4633-ACD2-7DC93CCF9AC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6332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3.jp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6.xml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5.jpe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3.jpg"/><Relationship Id="rId9" Type="http://schemas.microsoft.com/office/2007/relationships/diagramDrawing" Target="../diagrams/drawin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5.jpe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3.jpg"/><Relationship Id="rId9" Type="http://schemas.microsoft.com/office/2007/relationships/diagramDrawing" Target="../diagrams/drawin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446"/>
            <a:ext cx="8462681" cy="476411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851031" y="388968"/>
            <a:ext cx="519097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«Цифровая трансформация. </a:t>
            </a:r>
          </a:p>
          <a:p>
            <a:pPr algn="ctr"/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Новый этап развития 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отрасли»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49040" y="3602895"/>
            <a:ext cx="539496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Председатель комитета  по социальной защите населения Ленинградской области</a:t>
            </a:r>
          </a:p>
          <a:p>
            <a:pPr algn="ctr"/>
            <a:r>
              <a:rPr lang="ru-RU" sz="1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Людмила Николаевна Нещадим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759692651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42404" y="841771"/>
            <a:ext cx="7615796" cy="3878211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3570" y="-219567"/>
            <a:ext cx="9650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Цели</a:t>
            </a: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Социального</a:t>
            </a: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кодекса</a:t>
            </a: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Freeform 19"/>
          <p:cNvSpPr>
            <a:spLocks/>
          </p:cNvSpPr>
          <p:nvPr/>
        </p:nvSpPr>
        <p:spPr bwMode="auto">
          <a:xfrm>
            <a:off x="832294" y="3445994"/>
            <a:ext cx="692178" cy="1364858"/>
          </a:xfrm>
          <a:custGeom>
            <a:avLst/>
            <a:gdLst>
              <a:gd name="T0" fmla="*/ 522 w 522"/>
              <a:gd name="T1" fmla="*/ 807 h 807"/>
              <a:gd name="T2" fmla="*/ 0 w 522"/>
              <a:gd name="T3" fmla="*/ 807 h 807"/>
              <a:gd name="T4" fmla="*/ 0 w 522"/>
              <a:gd name="T5" fmla="*/ 0 h 807"/>
              <a:gd name="T6" fmla="*/ 262 w 522"/>
              <a:gd name="T7" fmla="*/ 172 h 807"/>
              <a:gd name="T8" fmla="*/ 522 w 522"/>
              <a:gd name="T9" fmla="*/ 0 h 807"/>
              <a:gd name="T10" fmla="*/ 522 w 522"/>
              <a:gd name="T11" fmla="*/ 807 h 8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22" h="807">
                <a:moveTo>
                  <a:pt x="522" y="807"/>
                </a:moveTo>
                <a:lnTo>
                  <a:pt x="0" y="807"/>
                </a:lnTo>
                <a:lnTo>
                  <a:pt x="0" y="0"/>
                </a:lnTo>
                <a:lnTo>
                  <a:pt x="262" y="172"/>
                </a:lnTo>
                <a:lnTo>
                  <a:pt x="522" y="0"/>
                </a:lnTo>
                <a:lnTo>
                  <a:pt x="522" y="807"/>
                </a:lnTo>
                <a:close/>
              </a:path>
            </a:pathLst>
          </a:custGeom>
          <a:solidFill>
            <a:srgbClr val="777777"/>
          </a:solidFill>
          <a:ln w="9525" cap="flat" cmpd="sng" algn="ctr">
            <a:solidFill>
              <a:srgbClr val="60606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5400000" algn="ctr" rotWithShape="0">
              <a:schemeClr val="tx2">
                <a:alpha val="27000"/>
              </a:schemeClr>
            </a:outerShdw>
          </a:effectLst>
        </p:spPr>
        <p:txBody>
          <a:bodyPr lIns="82124" tIns="41061" rIns="82124" bIns="41061" anchor="ctr"/>
          <a:lstStyle/>
          <a:p>
            <a:pPr algn="ctr" defTabSz="814388">
              <a:lnSpc>
                <a:spcPct val="90000"/>
              </a:lnSpc>
              <a:defRPr/>
            </a:pPr>
            <a:r>
              <a:rPr lang="ru-RU" sz="6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6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reeform 24"/>
          <p:cNvSpPr>
            <a:spLocks/>
          </p:cNvSpPr>
          <p:nvPr/>
        </p:nvSpPr>
        <p:spPr bwMode="auto">
          <a:xfrm>
            <a:off x="842404" y="1056640"/>
            <a:ext cx="692178" cy="1050733"/>
          </a:xfrm>
          <a:custGeom>
            <a:avLst/>
            <a:gdLst>
              <a:gd name="T0" fmla="*/ 371 w 522"/>
              <a:gd name="T1" fmla="*/ 0 h 980"/>
              <a:gd name="T2" fmla="*/ 0 w 522"/>
              <a:gd name="T3" fmla="*/ 0 h 980"/>
              <a:gd name="T4" fmla="*/ 0 w 522"/>
              <a:gd name="T5" fmla="*/ 808 h 980"/>
              <a:gd name="T6" fmla="*/ 262 w 522"/>
              <a:gd name="T7" fmla="*/ 980 h 980"/>
              <a:gd name="T8" fmla="*/ 522 w 522"/>
              <a:gd name="T9" fmla="*/ 808 h 980"/>
              <a:gd name="T10" fmla="*/ 522 w 522"/>
              <a:gd name="T11" fmla="*/ 0 h 980"/>
              <a:gd name="T12" fmla="*/ 371 w 522"/>
              <a:gd name="T13" fmla="*/ 0 h 9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22" h="980">
                <a:moveTo>
                  <a:pt x="371" y="0"/>
                </a:moveTo>
                <a:lnTo>
                  <a:pt x="0" y="0"/>
                </a:lnTo>
                <a:lnTo>
                  <a:pt x="0" y="808"/>
                </a:lnTo>
                <a:lnTo>
                  <a:pt x="262" y="980"/>
                </a:lnTo>
                <a:lnTo>
                  <a:pt x="522" y="808"/>
                </a:lnTo>
                <a:lnTo>
                  <a:pt x="522" y="0"/>
                </a:lnTo>
                <a:lnTo>
                  <a:pt x="371" y="0"/>
                </a:lnTo>
                <a:close/>
              </a:path>
            </a:pathLst>
          </a:custGeom>
          <a:solidFill>
            <a:srgbClr val="777777"/>
          </a:solidFill>
          <a:ln w="9525" cap="flat" cmpd="sng" algn="ctr">
            <a:solidFill>
              <a:srgbClr val="60606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5400000" algn="ctr" rotWithShape="0">
              <a:schemeClr val="tx2">
                <a:alpha val="27000"/>
              </a:schemeClr>
            </a:outerShdw>
          </a:effectLst>
        </p:spPr>
        <p:txBody>
          <a:bodyPr lIns="82124" tIns="41061" rIns="82124" bIns="41061" anchor="ctr"/>
          <a:lstStyle/>
          <a:p>
            <a:pPr algn="ctr" defTabSz="814388">
              <a:lnSpc>
                <a:spcPct val="90000"/>
              </a:lnSpc>
              <a:defRPr/>
            </a:pPr>
            <a:r>
              <a:rPr lang="ru-RU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6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21"/>
          <p:cNvSpPr>
            <a:spLocks/>
          </p:cNvSpPr>
          <p:nvPr/>
        </p:nvSpPr>
        <p:spPr bwMode="auto">
          <a:xfrm>
            <a:off x="1524472" y="1053675"/>
            <a:ext cx="7467177" cy="861410"/>
          </a:xfrm>
          <a:custGeom>
            <a:avLst/>
            <a:gdLst>
              <a:gd name="T0" fmla="*/ 2027 w 2071"/>
              <a:gd name="T1" fmla="*/ 0 h 342"/>
              <a:gd name="T2" fmla="*/ 0 w 2071"/>
              <a:gd name="T3" fmla="*/ 0 h 342"/>
              <a:gd name="T4" fmla="*/ 0 w 2071"/>
              <a:gd name="T5" fmla="*/ 342 h 342"/>
              <a:gd name="T6" fmla="*/ 2027 w 2071"/>
              <a:gd name="T7" fmla="*/ 342 h 342"/>
              <a:gd name="T8" fmla="*/ 2071 w 2071"/>
              <a:gd name="T9" fmla="*/ 298 h 342"/>
              <a:gd name="T10" fmla="*/ 2071 w 2071"/>
              <a:gd name="T11" fmla="*/ 44 h 342"/>
              <a:gd name="T12" fmla="*/ 2027 w 2071"/>
              <a:gd name="T13" fmla="*/ 0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71" h="342">
                <a:moveTo>
                  <a:pt x="202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342"/>
                  <a:pt x="0" y="342"/>
                  <a:pt x="0" y="342"/>
                </a:cubicBezTo>
                <a:cubicBezTo>
                  <a:pt x="2027" y="342"/>
                  <a:pt x="2027" y="342"/>
                  <a:pt x="2027" y="342"/>
                </a:cubicBezTo>
                <a:cubicBezTo>
                  <a:pt x="2051" y="342"/>
                  <a:pt x="2071" y="323"/>
                  <a:pt x="2071" y="298"/>
                </a:cubicBezTo>
                <a:cubicBezTo>
                  <a:pt x="2071" y="44"/>
                  <a:pt x="2071" y="44"/>
                  <a:pt x="2071" y="44"/>
                </a:cubicBezTo>
                <a:cubicBezTo>
                  <a:pt x="2071" y="19"/>
                  <a:pt x="2051" y="0"/>
                  <a:pt x="2027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82124" tIns="41061" rIns="82124" bIns="41061" anchor="ctr"/>
          <a:lstStyle/>
          <a:p>
            <a:pPr lvl="0" algn="ctr" defTabSz="814388">
              <a:lnSpc>
                <a:spcPct val="90000"/>
              </a:lnSpc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Систематизация социального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законодательства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reeform 23"/>
          <p:cNvSpPr>
            <a:spLocks/>
          </p:cNvSpPr>
          <p:nvPr/>
        </p:nvSpPr>
        <p:spPr bwMode="auto">
          <a:xfrm>
            <a:off x="1532276" y="2258127"/>
            <a:ext cx="7469484" cy="874169"/>
          </a:xfrm>
          <a:custGeom>
            <a:avLst/>
            <a:gdLst>
              <a:gd name="T0" fmla="*/ 2027 w 2071"/>
              <a:gd name="T1" fmla="*/ 0 h 342"/>
              <a:gd name="T2" fmla="*/ 0 w 2071"/>
              <a:gd name="T3" fmla="*/ 0 h 342"/>
              <a:gd name="T4" fmla="*/ 0 w 2071"/>
              <a:gd name="T5" fmla="*/ 342 h 342"/>
              <a:gd name="T6" fmla="*/ 2027 w 2071"/>
              <a:gd name="T7" fmla="*/ 342 h 342"/>
              <a:gd name="T8" fmla="*/ 2071 w 2071"/>
              <a:gd name="T9" fmla="*/ 299 h 342"/>
              <a:gd name="T10" fmla="*/ 2071 w 2071"/>
              <a:gd name="T11" fmla="*/ 44 h 342"/>
              <a:gd name="T12" fmla="*/ 2027 w 2071"/>
              <a:gd name="T13" fmla="*/ 0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71" h="342">
                <a:moveTo>
                  <a:pt x="202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342"/>
                  <a:pt x="0" y="342"/>
                  <a:pt x="0" y="342"/>
                </a:cubicBezTo>
                <a:cubicBezTo>
                  <a:pt x="2027" y="342"/>
                  <a:pt x="2027" y="342"/>
                  <a:pt x="2027" y="342"/>
                </a:cubicBezTo>
                <a:cubicBezTo>
                  <a:pt x="2051" y="342"/>
                  <a:pt x="2071" y="323"/>
                  <a:pt x="2071" y="299"/>
                </a:cubicBezTo>
                <a:cubicBezTo>
                  <a:pt x="2071" y="44"/>
                  <a:pt x="2071" y="44"/>
                  <a:pt x="2071" y="44"/>
                </a:cubicBezTo>
                <a:cubicBezTo>
                  <a:pt x="2071" y="20"/>
                  <a:pt x="2051" y="0"/>
                  <a:pt x="2027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82124" tIns="41061" rIns="82124" bIns="41061" anchor="ctr"/>
          <a:lstStyle/>
          <a:p>
            <a:pPr algn="ctr" defTabSz="814388">
              <a:lnSpc>
                <a:spcPct val="90000"/>
              </a:lnSpc>
              <a:defRPr/>
            </a:pPr>
            <a:endParaRPr lang="en-US" sz="2400">
              <a:latin typeface="Arial" charset="0"/>
              <a:cs typeface="+mn-cs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539637" y="2224355"/>
            <a:ext cx="74621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объективных критериев нуждаемости</a:t>
            </a:r>
          </a:p>
        </p:txBody>
      </p:sp>
      <p:sp>
        <p:nvSpPr>
          <p:cNvPr id="25" name="Freeform 20"/>
          <p:cNvSpPr>
            <a:spLocks/>
          </p:cNvSpPr>
          <p:nvPr/>
        </p:nvSpPr>
        <p:spPr bwMode="auto">
          <a:xfrm>
            <a:off x="837349" y="2264998"/>
            <a:ext cx="692178" cy="1048612"/>
          </a:xfrm>
          <a:custGeom>
            <a:avLst/>
            <a:gdLst>
              <a:gd name="T0" fmla="*/ 522 w 522"/>
              <a:gd name="T1" fmla="*/ 803 h 976"/>
              <a:gd name="T2" fmla="*/ 262 w 522"/>
              <a:gd name="T3" fmla="*/ 976 h 976"/>
              <a:gd name="T4" fmla="*/ 0 w 522"/>
              <a:gd name="T5" fmla="*/ 803 h 976"/>
              <a:gd name="T6" fmla="*/ 0 w 522"/>
              <a:gd name="T7" fmla="*/ 0 h 976"/>
              <a:gd name="T8" fmla="*/ 262 w 522"/>
              <a:gd name="T9" fmla="*/ 173 h 976"/>
              <a:gd name="T10" fmla="*/ 522 w 522"/>
              <a:gd name="T11" fmla="*/ 0 h 976"/>
              <a:gd name="T12" fmla="*/ 522 w 522"/>
              <a:gd name="T13" fmla="*/ 803 h 9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22" h="976">
                <a:moveTo>
                  <a:pt x="522" y="803"/>
                </a:moveTo>
                <a:lnTo>
                  <a:pt x="262" y="976"/>
                </a:lnTo>
                <a:lnTo>
                  <a:pt x="0" y="803"/>
                </a:lnTo>
                <a:lnTo>
                  <a:pt x="0" y="0"/>
                </a:lnTo>
                <a:lnTo>
                  <a:pt x="262" y="173"/>
                </a:lnTo>
                <a:lnTo>
                  <a:pt x="522" y="0"/>
                </a:lnTo>
                <a:lnTo>
                  <a:pt x="522" y="803"/>
                </a:lnTo>
                <a:close/>
              </a:path>
            </a:pathLst>
          </a:custGeom>
          <a:solidFill>
            <a:srgbClr val="777777"/>
          </a:solidFill>
          <a:ln w="9525" cap="flat" cmpd="sng" algn="ctr">
            <a:solidFill>
              <a:srgbClr val="60606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5400000" algn="ctr" rotWithShape="0">
              <a:schemeClr val="tx2">
                <a:alpha val="27000"/>
              </a:schemeClr>
            </a:outerShdw>
          </a:effectLst>
        </p:spPr>
        <p:txBody>
          <a:bodyPr lIns="82124" tIns="41061" rIns="82124" bIns="41061" anchor="ctr"/>
          <a:lstStyle/>
          <a:p>
            <a:pPr algn="ctr" defTabSz="814388">
              <a:lnSpc>
                <a:spcPct val="90000"/>
              </a:lnSpc>
              <a:defRPr/>
            </a:pPr>
            <a:r>
              <a:rPr lang="ru-RU" sz="6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6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Freeform 23"/>
          <p:cNvSpPr>
            <a:spLocks/>
          </p:cNvSpPr>
          <p:nvPr/>
        </p:nvSpPr>
        <p:spPr bwMode="auto">
          <a:xfrm>
            <a:off x="1539637" y="3454478"/>
            <a:ext cx="7462123" cy="1356374"/>
          </a:xfrm>
          <a:custGeom>
            <a:avLst/>
            <a:gdLst>
              <a:gd name="T0" fmla="*/ 2027 w 2071"/>
              <a:gd name="T1" fmla="*/ 0 h 342"/>
              <a:gd name="T2" fmla="*/ 0 w 2071"/>
              <a:gd name="T3" fmla="*/ 0 h 342"/>
              <a:gd name="T4" fmla="*/ 0 w 2071"/>
              <a:gd name="T5" fmla="*/ 342 h 342"/>
              <a:gd name="T6" fmla="*/ 2027 w 2071"/>
              <a:gd name="T7" fmla="*/ 342 h 342"/>
              <a:gd name="T8" fmla="*/ 2071 w 2071"/>
              <a:gd name="T9" fmla="*/ 299 h 342"/>
              <a:gd name="T10" fmla="*/ 2071 w 2071"/>
              <a:gd name="T11" fmla="*/ 44 h 342"/>
              <a:gd name="T12" fmla="*/ 2027 w 2071"/>
              <a:gd name="T13" fmla="*/ 0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71" h="342">
                <a:moveTo>
                  <a:pt x="202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342"/>
                  <a:pt x="0" y="342"/>
                  <a:pt x="0" y="342"/>
                </a:cubicBezTo>
                <a:cubicBezTo>
                  <a:pt x="2027" y="342"/>
                  <a:pt x="2027" y="342"/>
                  <a:pt x="2027" y="342"/>
                </a:cubicBezTo>
                <a:cubicBezTo>
                  <a:pt x="2051" y="342"/>
                  <a:pt x="2071" y="323"/>
                  <a:pt x="2071" y="299"/>
                </a:cubicBezTo>
                <a:cubicBezTo>
                  <a:pt x="2071" y="44"/>
                  <a:pt x="2071" y="44"/>
                  <a:pt x="2071" y="44"/>
                </a:cubicBezTo>
                <a:cubicBezTo>
                  <a:pt x="2071" y="20"/>
                  <a:pt x="2051" y="0"/>
                  <a:pt x="2027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82124" tIns="41061" rIns="82124" bIns="41061" anchor="ctr"/>
          <a:lstStyle/>
          <a:p>
            <a:pPr algn="ctr" defTabSz="814388">
              <a:lnSpc>
                <a:spcPct val="90000"/>
              </a:lnSpc>
              <a:defRPr/>
            </a:pPr>
            <a:endParaRPr lang="en-US" sz="2400">
              <a:latin typeface="Arial" charset="0"/>
              <a:cs typeface="+mn-cs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539637" y="3480785"/>
            <a:ext cx="776793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размера социальных выплат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отдельных категорий граждан с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низким уровнем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дохода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826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ÐÐ°ÑÑÐ¸Ð½ÐºÐ¸ Ð¿Ð¾ Ð·Ð°Ð¿ÑÐ¾ÑÑ ÑÐµÐ»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47005" y="50113"/>
            <a:ext cx="6515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Критерий нуждаемости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865998" y="3589102"/>
            <a:ext cx="8116224" cy="1440097"/>
          </a:xfrm>
          <a:noFill/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редний доход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СД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- базовая величина для определения критерия нуждаемости, которая устанавливается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областным законом об областном бюджете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ЛО на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очередной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финансовый год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9251925"/>
              </p:ext>
            </p:extLst>
          </p:nvPr>
        </p:nvGraphicFramePr>
        <p:xfrm>
          <a:off x="1066045" y="953755"/>
          <a:ext cx="7716129" cy="231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9816">
                  <a:extLst>
                    <a:ext uri="{9D8B030D-6E8A-4147-A177-3AD203B41FA5}">
                      <a16:colId xmlns:a16="http://schemas.microsoft.com/office/drawing/2014/main" val="2266825860"/>
                    </a:ext>
                  </a:extLst>
                </a:gridCol>
                <a:gridCol w="3104270">
                  <a:extLst>
                    <a:ext uri="{9D8B030D-6E8A-4147-A177-3AD203B41FA5}">
                      <a16:colId xmlns:a16="http://schemas.microsoft.com/office/drawing/2014/main" val="104579989"/>
                    </a:ext>
                  </a:extLst>
                </a:gridCol>
                <a:gridCol w="2572043">
                  <a:extLst>
                    <a:ext uri="{9D8B030D-6E8A-4147-A177-3AD203B41FA5}">
                      <a16:colId xmlns:a16="http://schemas.microsoft.com/office/drawing/2014/main" val="39137841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2525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СД</a:t>
                      </a:r>
                      <a:endParaRPr lang="ru-RU" sz="3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29700</a:t>
                      </a:r>
                      <a:endParaRPr lang="ru-RU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31790</a:t>
                      </a:r>
                      <a:endParaRPr lang="ru-RU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49771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40% </a:t>
                      </a:r>
                      <a:r>
                        <a:rPr lang="ru-RU" sz="32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СД</a:t>
                      </a:r>
                      <a:endParaRPr lang="ru-RU" sz="3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11880</a:t>
                      </a:r>
                      <a:endParaRPr lang="ru-RU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12716</a:t>
                      </a:r>
                      <a:endParaRPr lang="ru-RU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2054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70% </a:t>
                      </a:r>
                      <a:r>
                        <a:rPr lang="ru-RU" sz="32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СД</a:t>
                      </a:r>
                      <a:endParaRPr lang="ru-RU" sz="3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20790</a:t>
                      </a:r>
                      <a:endParaRPr lang="ru-RU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22253</a:t>
                      </a:r>
                      <a:endParaRPr lang="ru-RU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7675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27875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ÐÐ°ÑÑÐ¸Ð½ÐºÐ¸ Ð¿Ð¾ Ð·Ð°Ð¿ÑÐ¾ÑÑ ÑÐµÐ»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23370" y="144573"/>
            <a:ext cx="743966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Увеличены размеры социальных выплат на 4%</a:t>
            </a: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738186900"/>
              </p:ext>
            </p:extLst>
          </p:nvPr>
        </p:nvGraphicFramePr>
        <p:xfrm>
          <a:off x="-211455" y="797244"/>
          <a:ext cx="9194911" cy="4025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078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92" y="-12649"/>
            <a:ext cx="3996336" cy="33147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50292" y="3337504"/>
            <a:ext cx="45202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ежемесячная денежная выплата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детям, страдающим инсулинозависимым сахарным диабетом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016258" y="765753"/>
            <a:ext cx="40578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бесплатный проезд на автомобильном транспорте для  инвалидов-колясочников I группы</a:t>
            </a:r>
            <a:endParaRPr lang="ru-RU" sz="24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665" y="2571750"/>
            <a:ext cx="2106978" cy="20990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304" y="2700068"/>
            <a:ext cx="2997544" cy="244343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758708" y="90982"/>
            <a:ext cx="65151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Новые меры социальной поддержки</a:t>
            </a:r>
            <a:endParaRPr lang="ru-RU" sz="2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445683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ÐÐ°ÑÑÐ¸Ð½ÐºÐ¸ Ð¿Ð¾ Ð·Ð°Ð¿ÑÐ¾ÑÑ ÑÐµÐ»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338" y="815208"/>
            <a:ext cx="2810735" cy="1690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1"/>
          <p:cNvSpPr>
            <a:spLocks noGrp="1"/>
          </p:cNvSpPr>
          <p:nvPr>
            <p:ph type="title"/>
          </p:nvPr>
        </p:nvSpPr>
        <p:spPr>
          <a:xfrm>
            <a:off x="4412049" y="785305"/>
            <a:ext cx="4571198" cy="732499"/>
          </a:xfrm>
        </p:spPr>
        <p:txBody>
          <a:bodyPr>
            <a:normAutofit fontScale="90000"/>
          </a:bodyPr>
          <a:lstStyle/>
          <a:p>
            <a:pPr algn="ctr">
              <a:buSzPct val="100000"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Tw Cen MT" pitchFamily="34" charset="0"/>
              </a:rPr>
              <a:t>В честь 75-летия полного освобождения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Tw Cen MT" pitchFamily="34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Tw Cen MT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Tw Cen MT" pitchFamily="34" charset="0"/>
              </a:rPr>
              <a:t>Ленинграда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Tw Cen MT" pitchFamily="34" charset="0"/>
              </a:rPr>
              <a:t>от фашистской блокады</a:t>
            </a:r>
            <a:endParaRPr lang="ru-RU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w Cen MT" pitchFamily="34" charset="0"/>
              <a:cs typeface="Times New Roman" pitchFamily="18" charset="0"/>
              <a:sym typeface="Tw Cen MT" pitchFamily="34" charset="0"/>
            </a:endParaRPr>
          </a:p>
        </p:txBody>
      </p:sp>
      <p:sp>
        <p:nvSpPr>
          <p:cNvPr id="8" name="Rectangle 2"/>
          <p:cNvSpPr txBox="1">
            <a:spLocks/>
          </p:cNvSpPr>
          <p:nvPr/>
        </p:nvSpPr>
        <p:spPr>
          <a:xfrm>
            <a:off x="4067290" y="1929443"/>
            <a:ext cx="5102316" cy="7812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lvl="1" indent="0">
              <a:buFont typeface="Arial" panose="020B0604020202020204" pitchFamily="34" charset="0"/>
              <a:buNone/>
            </a:pP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Tw Cen MT" pitchFamily="34" charset="0"/>
              </a:rPr>
              <a:t>4 922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  <a:sym typeface="Tw Cen MT" pitchFamily="34" charset="0"/>
              </a:rPr>
              <a:t> ветеранам вручен памятный знак и выплачена сумма в размере 5000 рублей</a:t>
            </a:r>
            <a:endParaRPr lang="ru-RU" sz="1800" b="1" dirty="0">
              <a:latin typeface="Times New Roman" pitchFamily="18" charset="0"/>
              <a:cs typeface="Times New Roman" pitchFamily="18" charset="0"/>
              <a:sym typeface="Tw Cen MT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91" y="1080455"/>
            <a:ext cx="1531341" cy="1345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http://berdmedia.ru/i/n/112/194112/tn_194112_72b78b16389d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926" y="2828700"/>
            <a:ext cx="3482121" cy="23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80538" y="273792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ЕДК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покупку оборудования для приема цифрового телевизионного сигнала отдельным категориям граждан из числа ветеранов Великой Отечественной войны, бывших несовершеннолетних узников концлагерей, малоимущих пенсионеров и семей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58708" y="90982"/>
            <a:ext cx="65151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Новые меры социальной поддержки</a:t>
            </a:r>
            <a:endParaRPr lang="ru-RU" sz="2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5761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ÐÐ°ÑÑÐ¸Ð½ÐºÐ¸ Ð¿Ð¾ Ð·Ð°Ð¿ÑÐ¾ÑÑ ÑÐµÐ»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3477" y="844393"/>
            <a:ext cx="651510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47 регион готов взять на себя расширенные обязательства по реализации озвученных в послании президентских инициатив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Губернатор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Ленинградской области </a:t>
            </a:r>
            <a:endParaRPr lang="ru-RU" sz="28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А.Ю. </a:t>
            </a:r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Дрозденко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8171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16848" y="95218"/>
            <a:ext cx="82770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Рост численности третьих и последующих детей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Объект 18"/>
          <p:cNvSpPr txBox="1">
            <a:spLocks/>
          </p:cNvSpPr>
          <p:nvPr/>
        </p:nvSpPr>
        <p:spPr>
          <a:xfrm>
            <a:off x="6407058" y="320292"/>
            <a:ext cx="2583974" cy="2167362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ru-RU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ru-RU" sz="20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Размер ежемесячной денежной выплаты</a:t>
            </a:r>
            <a:br>
              <a:rPr lang="ru-RU" sz="20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(руб.)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Численность детей</a:t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(чел.)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ru-RU" sz="2000" b="1" dirty="0">
              <a:solidFill>
                <a:srgbClr val="00B05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/>
          </p:nvPr>
        </p:nvGraphicFramePr>
        <p:xfrm>
          <a:off x="816848" y="1729873"/>
          <a:ext cx="5868624" cy="3142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1"/>
          <p:cNvSpPr txBox="1"/>
          <p:nvPr/>
        </p:nvSpPr>
        <p:spPr>
          <a:xfrm>
            <a:off x="1374462" y="1492931"/>
            <a:ext cx="1011116" cy="35406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6940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2696129" y="1226940"/>
            <a:ext cx="1011116" cy="35406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8807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3776256" y="1125908"/>
            <a:ext cx="1011116" cy="35406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9480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5189869" y="915376"/>
            <a:ext cx="1011116" cy="35406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9724</a:t>
            </a:r>
            <a:endParaRPr lang="ru-RU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1796342" y="1286519"/>
            <a:ext cx="4121379" cy="696044"/>
          </a:xfrm>
          <a:custGeom>
            <a:avLst/>
            <a:gdLst>
              <a:gd name="connsiteX0" fmla="*/ 0 w 4326673"/>
              <a:gd name="connsiteY0" fmla="*/ 869795 h 869795"/>
              <a:gd name="connsiteX1" fmla="*/ 1527717 w 4326673"/>
              <a:gd name="connsiteY1" fmla="*/ 434897 h 869795"/>
              <a:gd name="connsiteX2" fmla="*/ 3021981 w 4326673"/>
              <a:gd name="connsiteY2" fmla="*/ 267629 h 869795"/>
              <a:gd name="connsiteX3" fmla="*/ 4326673 w 4326673"/>
              <a:gd name="connsiteY3" fmla="*/ 0 h 869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6673" h="869795">
                <a:moveTo>
                  <a:pt x="0" y="869795"/>
                </a:moveTo>
                <a:lnTo>
                  <a:pt x="1527717" y="434897"/>
                </a:lnTo>
                <a:lnTo>
                  <a:pt x="3021981" y="267629"/>
                </a:lnTo>
                <a:lnTo>
                  <a:pt x="4326673" y="0"/>
                </a:lnTo>
              </a:path>
            </a:pathLst>
          </a:cu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  <p:pic>
        <p:nvPicPr>
          <p:cNvPr id="14" name="Picture 4" descr="https://i.pinimg.com/originals/71/a3/00/71a3006921e50bebb842e536ffd1eab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29397" y="3297806"/>
            <a:ext cx="2261635" cy="172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7875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16848" y="857138"/>
            <a:ext cx="78208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 году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выросла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сравнению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 годом на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27,6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/>
          </p:nvPr>
        </p:nvGraphicFramePr>
        <p:xfrm>
          <a:off x="3275376" y="1333501"/>
          <a:ext cx="5868624" cy="4224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16848" y="95218"/>
            <a:ext cx="82770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Численность многодетных семей </a:t>
            </a:r>
          </a:p>
        </p:txBody>
      </p:sp>
      <p:pic>
        <p:nvPicPr>
          <p:cNvPr id="1028" name="Picture 4" descr="https://tw.toluna.com/dpolls_images/2018/10/25/a5c68b6f-a489-417c-b32e-0430b121f18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048" y="2111501"/>
            <a:ext cx="2593975" cy="258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6369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66986" y="77254"/>
            <a:ext cx="82770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Снижение рождаемости первых детей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044823940"/>
              </p:ext>
            </p:extLst>
          </p:nvPr>
        </p:nvGraphicFramePr>
        <p:xfrm>
          <a:off x="3096184" y="1432812"/>
          <a:ext cx="5868624" cy="3142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47" y="1931037"/>
            <a:ext cx="2867773" cy="28362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316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ÐÐ°ÑÑÐ¸Ð½ÐºÐ¸ Ð¿Ð¾ Ð·Ð°Ð¿ÑÐ¾ÑÑ ÑÐµÐ»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86441" y="383703"/>
            <a:ext cx="8194738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Для нашего общества, для многонационального народа именно семья, рождение детей, продолжение рода, уважение к старшим поколениям были и остаются мощным нравственным каркасом. Мы делали и будем делать всё для укрепления семейных ценностей. Это вопрос нашего будущего. Общая задача для государства, для гражданского общества, для религиозных организаций, политических партий и средств массовой информации</a:t>
            </a: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2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r"/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В.В. </a:t>
            </a:r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Путин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129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ÐÐ°ÑÑÐ¸Ð½ÐºÐ¸ Ð¿Ð¾ Ð·Ð°Ð¿ÑÐ¾ÑÑ ÑÐµÐ»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36350" y="509346"/>
            <a:ext cx="7556364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Национальные проекты построены вокруг человека, ради человека, 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ради 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достижения нового качества жизни для всех поколений.</a:t>
            </a:r>
          </a:p>
          <a:p>
            <a:pPr algn="ctr"/>
            <a:endParaRPr lang="ru-RU" sz="26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В.В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Путин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2705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ÐÐ°ÑÑÐ¸Ð½ÐºÐ¸ Ð¿Ð¾ Ð·Ð°Ð¿ÑÐ¾ÑÑ ÑÐµÐ»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02945" y="160338"/>
            <a:ext cx="828631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Снижение уровня бедности в Ленинградской области</a:t>
            </a:r>
            <a:endParaRPr lang="ru-RU" sz="2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4209322005"/>
              </p:ext>
            </p:extLst>
          </p:nvPr>
        </p:nvGraphicFramePr>
        <p:xfrm>
          <a:off x="949569" y="1540412"/>
          <a:ext cx="7317176" cy="3466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076047" y="2589387"/>
            <a:ext cx="20679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Целевой показатель по майским Указам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gray">
          <a:xfrm rot="14016323">
            <a:off x="3237097" y="462311"/>
            <a:ext cx="2742120" cy="2443631"/>
          </a:xfrm>
          <a:custGeom>
            <a:avLst/>
            <a:gdLst/>
            <a:ahLst/>
            <a:cxnLst>
              <a:cxn ang="0">
                <a:pos x="0" y="756"/>
              </a:cxn>
              <a:cxn ang="0">
                <a:pos x="191" y="591"/>
              </a:cxn>
              <a:cxn ang="0">
                <a:pos x="190" y="672"/>
              </a:cxn>
              <a:cxn ang="0">
                <a:pos x="194" y="672"/>
              </a:cxn>
              <a:cxn ang="0">
                <a:pos x="205" y="672"/>
              </a:cxn>
              <a:cxn ang="0">
                <a:pos x="225" y="671"/>
              </a:cxn>
              <a:cxn ang="0">
                <a:pos x="250" y="667"/>
              </a:cxn>
              <a:cxn ang="0">
                <a:pos x="281" y="662"/>
              </a:cxn>
              <a:cxn ang="0">
                <a:pos x="316" y="653"/>
              </a:cxn>
              <a:cxn ang="0">
                <a:pos x="356" y="641"/>
              </a:cxn>
              <a:cxn ang="0">
                <a:pos x="399" y="626"/>
              </a:cxn>
              <a:cxn ang="0">
                <a:pos x="444" y="605"/>
              </a:cxn>
              <a:cxn ang="0">
                <a:pos x="492" y="578"/>
              </a:cxn>
              <a:cxn ang="0">
                <a:pos x="540" y="547"/>
              </a:cxn>
              <a:cxn ang="0">
                <a:pos x="587" y="508"/>
              </a:cxn>
              <a:cxn ang="0">
                <a:pos x="635" y="463"/>
              </a:cxn>
              <a:cxn ang="0">
                <a:pos x="689" y="405"/>
              </a:cxn>
              <a:cxn ang="0">
                <a:pos x="737" y="350"/>
              </a:cxn>
              <a:cxn ang="0">
                <a:pos x="780" y="298"/>
              </a:cxn>
              <a:cxn ang="0">
                <a:pos x="816" y="249"/>
              </a:cxn>
              <a:cxn ang="0">
                <a:pos x="847" y="204"/>
              </a:cxn>
              <a:cxn ang="0">
                <a:pos x="873" y="164"/>
              </a:cxn>
              <a:cxn ang="0">
                <a:pos x="895" y="126"/>
              </a:cxn>
              <a:cxn ang="0">
                <a:pos x="913" y="94"/>
              </a:cxn>
              <a:cxn ang="0">
                <a:pos x="926" y="66"/>
              </a:cxn>
              <a:cxn ang="0">
                <a:pos x="936" y="42"/>
              </a:cxn>
              <a:cxn ang="0">
                <a:pos x="944" y="24"/>
              </a:cxn>
              <a:cxn ang="0">
                <a:pos x="949" y="12"/>
              </a:cxn>
              <a:cxn ang="0">
                <a:pos x="952" y="2"/>
              </a:cxn>
              <a:cxn ang="0">
                <a:pos x="952" y="0"/>
              </a:cxn>
              <a:cxn ang="0">
                <a:pos x="952" y="4"/>
              </a:cxn>
              <a:cxn ang="0">
                <a:pos x="950" y="17"/>
              </a:cxn>
              <a:cxn ang="0">
                <a:pos x="948" y="36"/>
              </a:cxn>
              <a:cxn ang="0">
                <a:pos x="942" y="62"/>
              </a:cxn>
              <a:cxn ang="0">
                <a:pos x="936" y="93"/>
              </a:cxn>
              <a:cxn ang="0">
                <a:pos x="927" y="130"/>
              </a:cxn>
              <a:cxn ang="0">
                <a:pos x="914" y="172"/>
              </a:cxn>
              <a:cxn ang="0">
                <a:pos x="899" y="217"/>
              </a:cxn>
              <a:cxn ang="0">
                <a:pos x="881" y="264"/>
              </a:cxn>
              <a:cxn ang="0">
                <a:pos x="857" y="315"/>
              </a:cxn>
              <a:cxn ang="0">
                <a:pos x="830" y="368"/>
              </a:cxn>
              <a:cxn ang="0">
                <a:pos x="798" y="421"/>
              </a:cxn>
              <a:cxn ang="0">
                <a:pos x="762" y="475"/>
              </a:cxn>
              <a:cxn ang="0">
                <a:pos x="719" y="529"/>
              </a:cxn>
              <a:cxn ang="0">
                <a:pos x="671" y="582"/>
              </a:cxn>
              <a:cxn ang="0">
                <a:pos x="613" y="637"/>
              </a:cxn>
              <a:cxn ang="0">
                <a:pos x="555" y="685"/>
              </a:cxn>
              <a:cxn ang="0">
                <a:pos x="500" y="726"/>
              </a:cxn>
              <a:cxn ang="0">
                <a:pos x="447" y="761"/>
              </a:cxn>
              <a:cxn ang="0">
                <a:pos x="396" y="790"/>
              </a:cxn>
              <a:cxn ang="0">
                <a:pos x="350" y="813"/>
              </a:cxn>
              <a:cxn ang="0">
                <a:pos x="307" y="831"/>
              </a:cxn>
              <a:cxn ang="0">
                <a:pos x="270" y="845"/>
              </a:cxn>
              <a:cxn ang="0">
                <a:pos x="238" y="855"/>
              </a:cxn>
              <a:cxn ang="0">
                <a:pos x="212" y="862"/>
              </a:cxn>
              <a:cxn ang="0">
                <a:pos x="192" y="866"/>
              </a:cxn>
              <a:cxn ang="0">
                <a:pos x="181" y="868"/>
              </a:cxn>
              <a:cxn ang="0">
                <a:pos x="176" y="868"/>
              </a:cxn>
              <a:cxn ang="0">
                <a:pos x="167" y="947"/>
              </a:cxn>
              <a:cxn ang="0">
                <a:pos x="0" y="756"/>
              </a:cxn>
            </a:cxnLst>
            <a:rect l="0" t="0" r="r" b="b"/>
            <a:pathLst>
              <a:path w="952" h="947">
                <a:moveTo>
                  <a:pt x="0" y="756"/>
                </a:moveTo>
                <a:lnTo>
                  <a:pt x="191" y="591"/>
                </a:lnTo>
                <a:lnTo>
                  <a:pt x="190" y="672"/>
                </a:lnTo>
                <a:lnTo>
                  <a:pt x="194" y="672"/>
                </a:lnTo>
                <a:lnTo>
                  <a:pt x="205" y="672"/>
                </a:lnTo>
                <a:lnTo>
                  <a:pt x="225" y="671"/>
                </a:lnTo>
                <a:lnTo>
                  <a:pt x="250" y="667"/>
                </a:lnTo>
                <a:lnTo>
                  <a:pt x="281" y="662"/>
                </a:lnTo>
                <a:lnTo>
                  <a:pt x="316" y="653"/>
                </a:lnTo>
                <a:lnTo>
                  <a:pt x="356" y="641"/>
                </a:lnTo>
                <a:lnTo>
                  <a:pt x="399" y="626"/>
                </a:lnTo>
                <a:lnTo>
                  <a:pt x="444" y="605"/>
                </a:lnTo>
                <a:lnTo>
                  <a:pt x="492" y="578"/>
                </a:lnTo>
                <a:lnTo>
                  <a:pt x="540" y="547"/>
                </a:lnTo>
                <a:lnTo>
                  <a:pt x="587" y="508"/>
                </a:lnTo>
                <a:lnTo>
                  <a:pt x="635" y="463"/>
                </a:lnTo>
                <a:lnTo>
                  <a:pt x="689" y="405"/>
                </a:lnTo>
                <a:lnTo>
                  <a:pt x="737" y="350"/>
                </a:lnTo>
                <a:lnTo>
                  <a:pt x="780" y="298"/>
                </a:lnTo>
                <a:lnTo>
                  <a:pt x="816" y="249"/>
                </a:lnTo>
                <a:lnTo>
                  <a:pt x="847" y="204"/>
                </a:lnTo>
                <a:lnTo>
                  <a:pt x="873" y="164"/>
                </a:lnTo>
                <a:lnTo>
                  <a:pt x="895" y="126"/>
                </a:lnTo>
                <a:lnTo>
                  <a:pt x="913" y="94"/>
                </a:lnTo>
                <a:lnTo>
                  <a:pt x="926" y="66"/>
                </a:lnTo>
                <a:lnTo>
                  <a:pt x="936" y="42"/>
                </a:lnTo>
                <a:lnTo>
                  <a:pt x="944" y="24"/>
                </a:lnTo>
                <a:lnTo>
                  <a:pt x="949" y="12"/>
                </a:lnTo>
                <a:lnTo>
                  <a:pt x="952" y="2"/>
                </a:lnTo>
                <a:lnTo>
                  <a:pt x="952" y="0"/>
                </a:lnTo>
                <a:lnTo>
                  <a:pt x="952" y="4"/>
                </a:lnTo>
                <a:lnTo>
                  <a:pt x="950" y="17"/>
                </a:lnTo>
                <a:lnTo>
                  <a:pt x="948" y="36"/>
                </a:lnTo>
                <a:lnTo>
                  <a:pt x="942" y="62"/>
                </a:lnTo>
                <a:lnTo>
                  <a:pt x="936" y="93"/>
                </a:lnTo>
                <a:lnTo>
                  <a:pt x="927" y="130"/>
                </a:lnTo>
                <a:lnTo>
                  <a:pt x="914" y="172"/>
                </a:lnTo>
                <a:lnTo>
                  <a:pt x="899" y="217"/>
                </a:lnTo>
                <a:lnTo>
                  <a:pt x="881" y="264"/>
                </a:lnTo>
                <a:lnTo>
                  <a:pt x="857" y="315"/>
                </a:lnTo>
                <a:lnTo>
                  <a:pt x="830" y="368"/>
                </a:lnTo>
                <a:lnTo>
                  <a:pt x="798" y="421"/>
                </a:lnTo>
                <a:lnTo>
                  <a:pt x="762" y="475"/>
                </a:lnTo>
                <a:lnTo>
                  <a:pt x="719" y="529"/>
                </a:lnTo>
                <a:lnTo>
                  <a:pt x="671" y="582"/>
                </a:lnTo>
                <a:lnTo>
                  <a:pt x="613" y="637"/>
                </a:lnTo>
                <a:lnTo>
                  <a:pt x="555" y="685"/>
                </a:lnTo>
                <a:lnTo>
                  <a:pt x="500" y="726"/>
                </a:lnTo>
                <a:lnTo>
                  <a:pt x="447" y="761"/>
                </a:lnTo>
                <a:lnTo>
                  <a:pt x="396" y="790"/>
                </a:lnTo>
                <a:lnTo>
                  <a:pt x="350" y="813"/>
                </a:lnTo>
                <a:lnTo>
                  <a:pt x="307" y="831"/>
                </a:lnTo>
                <a:lnTo>
                  <a:pt x="270" y="845"/>
                </a:lnTo>
                <a:lnTo>
                  <a:pt x="238" y="855"/>
                </a:lnTo>
                <a:lnTo>
                  <a:pt x="212" y="862"/>
                </a:lnTo>
                <a:lnTo>
                  <a:pt x="192" y="866"/>
                </a:lnTo>
                <a:lnTo>
                  <a:pt x="181" y="868"/>
                </a:lnTo>
                <a:lnTo>
                  <a:pt x="176" y="868"/>
                </a:lnTo>
                <a:lnTo>
                  <a:pt x="167" y="947"/>
                </a:lnTo>
                <a:lnTo>
                  <a:pt x="0" y="756"/>
                </a:lnTo>
                <a:close/>
              </a:path>
            </a:pathLst>
          </a:custGeom>
          <a:solidFill>
            <a:srgbClr val="FF0000"/>
          </a:solidFill>
          <a:ln w="0">
            <a:noFill/>
            <a:prstDash val="solid"/>
            <a:round/>
            <a:headEnd/>
            <a:tailEnd/>
          </a:ln>
          <a:effectLst>
            <a:outerShdw dist="107763" dir="2700000" algn="ctr" rotWithShape="0">
              <a:srgbClr val="080808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5664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411763705"/>
              </p:ext>
            </p:extLst>
          </p:nvPr>
        </p:nvGraphicFramePr>
        <p:xfrm>
          <a:off x="902156" y="912544"/>
          <a:ext cx="816058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99183" y="1150861"/>
            <a:ext cx="61055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Суммарный коэффициент рождаемости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прогноз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  <p:pic>
        <p:nvPicPr>
          <p:cNvPr id="18440" name="Picture 8" descr="https://naklejka.ru/image/cache/catalog/productimage/13048_0-500x50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740" y="3502479"/>
            <a:ext cx="1602293" cy="160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02945" y="-1110"/>
            <a:ext cx="828631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«Финансовая поддержка семей при рождении детей </a:t>
            </a:r>
          </a:p>
          <a:p>
            <a:pPr algn="ctr"/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Ленинградской области»</a:t>
            </a:r>
            <a:endParaRPr lang="ru-RU" sz="2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5767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ÐÐ°ÑÑÐ¸Ð½ÐºÐ¸ Ð¿Ð¾ Ð·Ð°Ð¿ÑÐ¾ÑÑ ÑÐµÐ»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14362" y="401925"/>
            <a:ext cx="8027214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Надо в корне изменить систему помощи людям, нуждающимся в долговременном уходе и в стационаре, и дома; настроить её на потребности конкретной семьи, конкретного человека; кому-то помочь в бытовых вопросах (привлечь патронажную службу, сиделку),  где-то обучить родственников медицинским и иным навыкам. </a:t>
            </a:r>
          </a:p>
          <a:p>
            <a:pPr algn="just"/>
            <a:endParaRPr lang="ru-RU" sz="26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r"/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В.В. </a:t>
            </a:r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Путин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9891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90401" y="57600"/>
            <a:ext cx="85535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Повышение качества жизни граждан пожилого возраста и инвалидов путем создания территориальной системы долговременного ухода в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ЛО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799017139"/>
              </p:ext>
            </p:extLst>
          </p:nvPr>
        </p:nvGraphicFramePr>
        <p:xfrm>
          <a:off x="-924204" y="963802"/>
          <a:ext cx="1136420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13207435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062519" y="663029"/>
            <a:ext cx="3888432" cy="53835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Для</a:t>
            </a:r>
          </a:p>
          <a:p>
            <a:pPr algn="ctr" defTabSz="914400"/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есовершеннолетних детей и семей </a:t>
            </a:r>
            <a:endParaRPr lang="ru-RU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946237" y="1569733"/>
            <a:ext cx="2016177" cy="33903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sz="1200" b="1" i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Отделение социального обслуживания детей-инвалидов:</a:t>
            </a:r>
          </a:p>
          <a:p>
            <a:pPr algn="ctr" defTabSz="914400"/>
            <a:endParaRPr lang="ru-RU" sz="1000" b="1" i="1" u="sng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defTabSz="914400">
              <a:buFont typeface="Wingdings" panose="05000000000000000000" pitchFamily="2" charset="2"/>
              <a:buChar char="§"/>
            </a:pPr>
            <a:r>
              <a:rPr lang="ru-RU" sz="11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Стационарная </a:t>
            </a:r>
            <a:r>
              <a:rPr lang="ru-RU" sz="1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форма с временным </a:t>
            </a:r>
            <a:r>
              <a:rPr lang="ru-RU" sz="11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проживанием</a:t>
            </a:r>
            <a:endParaRPr lang="ru-RU" sz="11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defTabSz="914400">
              <a:buFont typeface="Wingdings" panose="05000000000000000000" pitchFamily="2" charset="2"/>
              <a:buChar char="§"/>
            </a:pPr>
            <a:r>
              <a:rPr lang="ru-RU" sz="11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Полустационарная </a:t>
            </a:r>
            <a:r>
              <a:rPr lang="ru-RU" sz="1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форма</a:t>
            </a:r>
          </a:p>
          <a:p>
            <a:pPr marL="171450" indent="-171450" defTabSz="914400">
              <a:buFont typeface="Wingdings" panose="05000000000000000000" pitchFamily="2" charset="2"/>
              <a:buChar char="§"/>
            </a:pPr>
            <a:r>
              <a:rPr lang="ru-RU" sz="11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дому</a:t>
            </a:r>
          </a:p>
          <a:p>
            <a:pPr marL="171450" indent="-171450" defTabSz="914400">
              <a:buFont typeface="Wingdings" panose="05000000000000000000" pitchFamily="2" charset="2"/>
              <a:buChar char="§"/>
            </a:pPr>
            <a:r>
              <a:rPr lang="ru-RU" sz="11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Родителям </a:t>
            </a:r>
            <a:r>
              <a:rPr lang="ru-RU" sz="1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(иным законным представителям) несовершеннолетних, если родители (иные законные представители) и (или) их дети признаны нуждающимися в социальном </a:t>
            </a:r>
            <a:r>
              <a:rPr lang="ru-RU" sz="11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обслуживании</a:t>
            </a:r>
            <a:endParaRPr lang="ru-RU" sz="11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defTabSz="914400">
              <a:buFont typeface="Wingdings" panose="05000000000000000000" pitchFamily="2" charset="2"/>
              <a:buChar char="§"/>
            </a:pPr>
            <a:r>
              <a:rPr lang="ru-RU" sz="11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Срочные социальные услуги</a:t>
            </a:r>
            <a:endParaRPr lang="ru-RU" sz="11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059310" y="1569733"/>
            <a:ext cx="2021782" cy="33903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sz="1200" b="1" i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Отделение социального обслуживания несовершеннолетних и семей с детьми:</a:t>
            </a:r>
          </a:p>
          <a:p>
            <a:pPr algn="ctr" defTabSz="914400"/>
            <a:endParaRPr lang="ru-RU" sz="1000" b="1" i="1" u="sng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defTabSz="914400">
              <a:buFont typeface="Wingdings" panose="05000000000000000000" pitchFamily="2" charset="2"/>
              <a:buChar char="§"/>
            </a:pPr>
            <a:r>
              <a:rPr lang="ru-RU" sz="1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1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тационарная </a:t>
            </a:r>
            <a:r>
              <a:rPr lang="ru-RU" sz="1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форма с временным </a:t>
            </a:r>
            <a:r>
              <a:rPr lang="ru-RU" sz="11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проживанием</a:t>
            </a:r>
            <a:endParaRPr lang="ru-RU" sz="11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defTabSz="914400">
              <a:buFont typeface="Wingdings" panose="05000000000000000000" pitchFamily="2" charset="2"/>
              <a:buChar char="§"/>
            </a:pPr>
            <a:r>
              <a:rPr lang="ru-RU" sz="11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Полустационарная форма</a:t>
            </a:r>
            <a:endParaRPr lang="ru-RU" sz="11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defTabSz="914400">
              <a:buFont typeface="Wingdings" panose="05000000000000000000" pitchFamily="2" charset="2"/>
              <a:buChar char="§"/>
            </a:pPr>
            <a:r>
              <a:rPr lang="ru-RU" sz="11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Родителям несовершеннолетних</a:t>
            </a:r>
            <a:r>
              <a:rPr lang="ru-RU" sz="1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1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(или) их дети признаны нуждающимися в социальном </a:t>
            </a:r>
            <a:r>
              <a:rPr lang="ru-RU" sz="11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обслуживании  </a:t>
            </a:r>
            <a:endParaRPr lang="ru-RU" sz="11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defTabSz="914400">
              <a:buFont typeface="Wingdings" panose="05000000000000000000" pitchFamily="2" charset="2"/>
              <a:buChar char="§"/>
            </a:pPr>
            <a:r>
              <a:rPr lang="ru-RU" sz="11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Гражданам</a:t>
            </a:r>
            <a:r>
              <a:rPr lang="ru-RU" sz="1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подвергшимся насилию в </a:t>
            </a:r>
            <a:r>
              <a:rPr lang="ru-RU" sz="11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семье</a:t>
            </a:r>
          </a:p>
          <a:p>
            <a:pPr marL="171450" indent="-171450" defTabSz="914400">
              <a:buFont typeface="Wingdings" panose="05000000000000000000" pitchFamily="2" charset="2"/>
              <a:buChar char="§"/>
            </a:pPr>
            <a:r>
              <a:rPr lang="ru-RU" sz="11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Срочные социальные услуги</a:t>
            </a:r>
            <a:endParaRPr lang="ru-RU" sz="11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5680742" y="1257915"/>
            <a:ext cx="403535" cy="255291"/>
          </a:xfrm>
          <a:prstGeom prst="downArrow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7886085" y="1256157"/>
            <a:ext cx="484632" cy="257049"/>
          </a:xfrm>
          <a:prstGeom prst="downArrow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45347" y="1123677"/>
            <a:ext cx="4046423" cy="6461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Для граждан пожилого возраста и инвалидов</a:t>
            </a:r>
            <a:endParaRPr lang="ru-RU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43239" y="2311697"/>
            <a:ext cx="1133611" cy="26138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sz="1200" b="1" i="1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Стационарное </a:t>
            </a:r>
            <a:r>
              <a:rPr lang="ru-RU" sz="1200" b="1" i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  с временным проживанием для </a:t>
            </a:r>
            <a:r>
              <a:rPr lang="ru-RU" sz="1200" b="1" i="1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совершенно-летних граждан</a:t>
            </a:r>
          </a:p>
          <a:p>
            <a:pPr algn="ctr" defTabSz="914400"/>
            <a:endParaRPr lang="ru-RU" sz="1200" b="1" i="1" u="sng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социальная гостиница</a:t>
            </a:r>
            <a:endParaRPr lang="ru-RU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138001" y="2311697"/>
            <a:ext cx="1315816" cy="26469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sz="1200" b="1" i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Реабилитационное отделение </a:t>
            </a:r>
            <a:r>
              <a:rPr lang="ru-RU" sz="1200" b="1" i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социального </a:t>
            </a:r>
            <a:r>
              <a:rPr lang="ru-RU" sz="1200" b="1" i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обслуживания</a:t>
            </a:r>
            <a:endParaRPr lang="ru-RU" sz="1200" b="1" i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400"/>
            <a:r>
              <a:rPr lang="ru-RU" sz="12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дневным пребыванием</a:t>
            </a:r>
          </a:p>
          <a:p>
            <a:pPr algn="ctr" defTabSz="914400"/>
            <a:endParaRPr lang="ru-RU" sz="1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400"/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Реабилитация инвалидов</a:t>
            </a:r>
          </a:p>
          <a:p>
            <a:pPr defTabSz="914400"/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Университет 3 возраста</a:t>
            </a:r>
          </a:p>
          <a:p>
            <a:pPr defTabSz="914400"/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Школа здоровья</a:t>
            </a:r>
          </a:p>
          <a:p>
            <a:pPr defTabSz="914400"/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Пункт проката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725858" y="2340635"/>
            <a:ext cx="1063804" cy="26138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ru-RU" sz="1200" b="1" i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Отделение социального обслуживания на дому</a:t>
            </a:r>
          </a:p>
          <a:p>
            <a:pPr algn="ctr" defTabSz="914400"/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400"/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Служба сиделок</a:t>
            </a:r>
          </a:p>
          <a:p>
            <a:pPr marL="171450" indent="-171450" algn="ctr" defTabSz="914400">
              <a:buFont typeface="Arial" panose="020B0604020202020204" pitchFamily="34" charset="0"/>
              <a:buChar char="•"/>
            </a:pP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400"/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Заботливый сосед</a:t>
            </a:r>
          </a:p>
          <a:p>
            <a:pPr algn="ctr" defTabSz="914400"/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1046611" y="1863903"/>
            <a:ext cx="484632" cy="366903"/>
          </a:xfrm>
          <a:prstGeom prst="downArrow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Стрелка вниз 20"/>
          <p:cNvSpPr/>
          <p:nvPr/>
        </p:nvSpPr>
        <p:spPr>
          <a:xfrm>
            <a:off x="2456048" y="1863903"/>
            <a:ext cx="484632" cy="366903"/>
          </a:xfrm>
          <a:prstGeom prst="downArrow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Стрелка вниз 21"/>
          <p:cNvSpPr/>
          <p:nvPr/>
        </p:nvSpPr>
        <p:spPr>
          <a:xfrm>
            <a:off x="3889005" y="1863903"/>
            <a:ext cx="484632" cy="366903"/>
          </a:xfrm>
          <a:prstGeom prst="downArrow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Стрелка вниз 22"/>
          <p:cNvSpPr/>
          <p:nvPr/>
        </p:nvSpPr>
        <p:spPr>
          <a:xfrm rot="5400000">
            <a:off x="1813938" y="3585979"/>
            <a:ext cx="363474" cy="221301"/>
          </a:xfrm>
          <a:prstGeom prst="downArrow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Стрелка вниз 23"/>
          <p:cNvSpPr/>
          <p:nvPr/>
        </p:nvSpPr>
        <p:spPr>
          <a:xfrm rot="16006200">
            <a:off x="3416736" y="3605993"/>
            <a:ext cx="363474" cy="221301"/>
          </a:xfrm>
          <a:prstGeom prst="downArrow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02946" y="17192"/>
            <a:ext cx="83074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Примерная структура Ленинградского областного государственного бюджетного/автономного учреждения социального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обслуживания</a:t>
            </a:r>
            <a:endParaRPr lang="ru-RU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31243" y="663029"/>
            <a:ext cx="2448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(комплексный центр)</a:t>
            </a:r>
          </a:p>
        </p:txBody>
      </p:sp>
    </p:spTree>
    <p:extLst>
      <p:ext uri="{BB962C8B-B14F-4D97-AF65-F5344CB8AC3E}">
        <p14:creationId xmlns:p14="http://schemas.microsoft.com/office/powerpoint/2010/main" val="7299073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16848" y="97529"/>
            <a:ext cx="82770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Укрепление материально-технической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базы государственных учреждений социального обслуживания Ленинградской области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  <p:pic>
        <p:nvPicPr>
          <p:cNvPr id="1026" name="Picture 2" descr="https://kadastrmap.ru/wp-content/uploads/2016/03/1380155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451" y="3484465"/>
            <a:ext cx="2053053" cy="152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638526511"/>
              </p:ext>
            </p:extLst>
          </p:nvPr>
        </p:nvGraphicFramePr>
        <p:xfrm>
          <a:off x="702945" y="1677434"/>
          <a:ext cx="7317176" cy="3466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088613" y="972858"/>
            <a:ext cx="53953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Объем финансирования  (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млн.руб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0" name="Freeform 8"/>
          <p:cNvSpPr>
            <a:spLocks/>
          </p:cNvSpPr>
          <p:nvPr/>
        </p:nvSpPr>
        <p:spPr bwMode="gray">
          <a:xfrm rot="10800000">
            <a:off x="1331865" y="1323313"/>
            <a:ext cx="3562863" cy="2087154"/>
          </a:xfrm>
          <a:custGeom>
            <a:avLst/>
            <a:gdLst/>
            <a:ahLst/>
            <a:cxnLst>
              <a:cxn ang="0">
                <a:pos x="0" y="756"/>
              </a:cxn>
              <a:cxn ang="0">
                <a:pos x="191" y="591"/>
              </a:cxn>
              <a:cxn ang="0">
                <a:pos x="190" y="672"/>
              </a:cxn>
              <a:cxn ang="0">
                <a:pos x="194" y="672"/>
              </a:cxn>
              <a:cxn ang="0">
                <a:pos x="205" y="672"/>
              </a:cxn>
              <a:cxn ang="0">
                <a:pos x="225" y="671"/>
              </a:cxn>
              <a:cxn ang="0">
                <a:pos x="250" y="667"/>
              </a:cxn>
              <a:cxn ang="0">
                <a:pos x="281" y="662"/>
              </a:cxn>
              <a:cxn ang="0">
                <a:pos x="316" y="653"/>
              </a:cxn>
              <a:cxn ang="0">
                <a:pos x="356" y="641"/>
              </a:cxn>
              <a:cxn ang="0">
                <a:pos x="399" y="626"/>
              </a:cxn>
              <a:cxn ang="0">
                <a:pos x="444" y="605"/>
              </a:cxn>
              <a:cxn ang="0">
                <a:pos x="492" y="578"/>
              </a:cxn>
              <a:cxn ang="0">
                <a:pos x="540" y="547"/>
              </a:cxn>
              <a:cxn ang="0">
                <a:pos x="587" y="508"/>
              </a:cxn>
              <a:cxn ang="0">
                <a:pos x="635" y="463"/>
              </a:cxn>
              <a:cxn ang="0">
                <a:pos x="689" y="405"/>
              </a:cxn>
              <a:cxn ang="0">
                <a:pos x="737" y="350"/>
              </a:cxn>
              <a:cxn ang="0">
                <a:pos x="780" y="298"/>
              </a:cxn>
              <a:cxn ang="0">
                <a:pos x="816" y="249"/>
              </a:cxn>
              <a:cxn ang="0">
                <a:pos x="847" y="204"/>
              </a:cxn>
              <a:cxn ang="0">
                <a:pos x="873" y="164"/>
              </a:cxn>
              <a:cxn ang="0">
                <a:pos x="895" y="126"/>
              </a:cxn>
              <a:cxn ang="0">
                <a:pos x="913" y="94"/>
              </a:cxn>
              <a:cxn ang="0">
                <a:pos x="926" y="66"/>
              </a:cxn>
              <a:cxn ang="0">
                <a:pos x="936" y="42"/>
              </a:cxn>
              <a:cxn ang="0">
                <a:pos x="944" y="24"/>
              </a:cxn>
              <a:cxn ang="0">
                <a:pos x="949" y="12"/>
              </a:cxn>
              <a:cxn ang="0">
                <a:pos x="952" y="2"/>
              </a:cxn>
              <a:cxn ang="0">
                <a:pos x="952" y="0"/>
              </a:cxn>
              <a:cxn ang="0">
                <a:pos x="952" y="4"/>
              </a:cxn>
              <a:cxn ang="0">
                <a:pos x="950" y="17"/>
              </a:cxn>
              <a:cxn ang="0">
                <a:pos x="948" y="36"/>
              </a:cxn>
              <a:cxn ang="0">
                <a:pos x="942" y="62"/>
              </a:cxn>
              <a:cxn ang="0">
                <a:pos x="936" y="93"/>
              </a:cxn>
              <a:cxn ang="0">
                <a:pos x="927" y="130"/>
              </a:cxn>
              <a:cxn ang="0">
                <a:pos x="914" y="172"/>
              </a:cxn>
              <a:cxn ang="0">
                <a:pos x="899" y="217"/>
              </a:cxn>
              <a:cxn ang="0">
                <a:pos x="881" y="264"/>
              </a:cxn>
              <a:cxn ang="0">
                <a:pos x="857" y="315"/>
              </a:cxn>
              <a:cxn ang="0">
                <a:pos x="830" y="368"/>
              </a:cxn>
              <a:cxn ang="0">
                <a:pos x="798" y="421"/>
              </a:cxn>
              <a:cxn ang="0">
                <a:pos x="762" y="475"/>
              </a:cxn>
              <a:cxn ang="0">
                <a:pos x="719" y="529"/>
              </a:cxn>
              <a:cxn ang="0">
                <a:pos x="671" y="582"/>
              </a:cxn>
              <a:cxn ang="0">
                <a:pos x="613" y="637"/>
              </a:cxn>
              <a:cxn ang="0">
                <a:pos x="555" y="685"/>
              </a:cxn>
              <a:cxn ang="0">
                <a:pos x="500" y="726"/>
              </a:cxn>
              <a:cxn ang="0">
                <a:pos x="447" y="761"/>
              </a:cxn>
              <a:cxn ang="0">
                <a:pos x="396" y="790"/>
              </a:cxn>
              <a:cxn ang="0">
                <a:pos x="350" y="813"/>
              </a:cxn>
              <a:cxn ang="0">
                <a:pos x="307" y="831"/>
              </a:cxn>
              <a:cxn ang="0">
                <a:pos x="270" y="845"/>
              </a:cxn>
              <a:cxn ang="0">
                <a:pos x="238" y="855"/>
              </a:cxn>
              <a:cxn ang="0">
                <a:pos x="212" y="862"/>
              </a:cxn>
              <a:cxn ang="0">
                <a:pos x="192" y="866"/>
              </a:cxn>
              <a:cxn ang="0">
                <a:pos x="181" y="868"/>
              </a:cxn>
              <a:cxn ang="0">
                <a:pos x="176" y="868"/>
              </a:cxn>
              <a:cxn ang="0">
                <a:pos x="167" y="947"/>
              </a:cxn>
              <a:cxn ang="0">
                <a:pos x="0" y="756"/>
              </a:cxn>
            </a:cxnLst>
            <a:rect l="0" t="0" r="r" b="b"/>
            <a:pathLst>
              <a:path w="952" h="947">
                <a:moveTo>
                  <a:pt x="0" y="756"/>
                </a:moveTo>
                <a:lnTo>
                  <a:pt x="191" y="591"/>
                </a:lnTo>
                <a:lnTo>
                  <a:pt x="190" y="672"/>
                </a:lnTo>
                <a:lnTo>
                  <a:pt x="194" y="672"/>
                </a:lnTo>
                <a:lnTo>
                  <a:pt x="205" y="672"/>
                </a:lnTo>
                <a:lnTo>
                  <a:pt x="225" y="671"/>
                </a:lnTo>
                <a:lnTo>
                  <a:pt x="250" y="667"/>
                </a:lnTo>
                <a:lnTo>
                  <a:pt x="281" y="662"/>
                </a:lnTo>
                <a:lnTo>
                  <a:pt x="316" y="653"/>
                </a:lnTo>
                <a:lnTo>
                  <a:pt x="356" y="641"/>
                </a:lnTo>
                <a:lnTo>
                  <a:pt x="399" y="626"/>
                </a:lnTo>
                <a:lnTo>
                  <a:pt x="444" y="605"/>
                </a:lnTo>
                <a:lnTo>
                  <a:pt x="492" y="578"/>
                </a:lnTo>
                <a:lnTo>
                  <a:pt x="540" y="547"/>
                </a:lnTo>
                <a:lnTo>
                  <a:pt x="587" y="508"/>
                </a:lnTo>
                <a:lnTo>
                  <a:pt x="635" y="463"/>
                </a:lnTo>
                <a:lnTo>
                  <a:pt x="689" y="405"/>
                </a:lnTo>
                <a:lnTo>
                  <a:pt x="737" y="350"/>
                </a:lnTo>
                <a:lnTo>
                  <a:pt x="780" y="298"/>
                </a:lnTo>
                <a:lnTo>
                  <a:pt x="816" y="249"/>
                </a:lnTo>
                <a:lnTo>
                  <a:pt x="847" y="204"/>
                </a:lnTo>
                <a:lnTo>
                  <a:pt x="873" y="164"/>
                </a:lnTo>
                <a:lnTo>
                  <a:pt x="895" y="126"/>
                </a:lnTo>
                <a:lnTo>
                  <a:pt x="913" y="94"/>
                </a:lnTo>
                <a:lnTo>
                  <a:pt x="926" y="66"/>
                </a:lnTo>
                <a:lnTo>
                  <a:pt x="936" y="42"/>
                </a:lnTo>
                <a:lnTo>
                  <a:pt x="944" y="24"/>
                </a:lnTo>
                <a:lnTo>
                  <a:pt x="949" y="12"/>
                </a:lnTo>
                <a:lnTo>
                  <a:pt x="952" y="2"/>
                </a:lnTo>
                <a:lnTo>
                  <a:pt x="952" y="0"/>
                </a:lnTo>
                <a:lnTo>
                  <a:pt x="952" y="4"/>
                </a:lnTo>
                <a:lnTo>
                  <a:pt x="950" y="17"/>
                </a:lnTo>
                <a:lnTo>
                  <a:pt x="948" y="36"/>
                </a:lnTo>
                <a:lnTo>
                  <a:pt x="942" y="62"/>
                </a:lnTo>
                <a:lnTo>
                  <a:pt x="936" y="93"/>
                </a:lnTo>
                <a:lnTo>
                  <a:pt x="927" y="130"/>
                </a:lnTo>
                <a:lnTo>
                  <a:pt x="914" y="172"/>
                </a:lnTo>
                <a:lnTo>
                  <a:pt x="899" y="217"/>
                </a:lnTo>
                <a:lnTo>
                  <a:pt x="881" y="264"/>
                </a:lnTo>
                <a:lnTo>
                  <a:pt x="857" y="315"/>
                </a:lnTo>
                <a:lnTo>
                  <a:pt x="830" y="368"/>
                </a:lnTo>
                <a:lnTo>
                  <a:pt x="798" y="421"/>
                </a:lnTo>
                <a:lnTo>
                  <a:pt x="762" y="475"/>
                </a:lnTo>
                <a:lnTo>
                  <a:pt x="719" y="529"/>
                </a:lnTo>
                <a:lnTo>
                  <a:pt x="671" y="582"/>
                </a:lnTo>
                <a:lnTo>
                  <a:pt x="613" y="637"/>
                </a:lnTo>
                <a:lnTo>
                  <a:pt x="555" y="685"/>
                </a:lnTo>
                <a:lnTo>
                  <a:pt x="500" y="726"/>
                </a:lnTo>
                <a:lnTo>
                  <a:pt x="447" y="761"/>
                </a:lnTo>
                <a:lnTo>
                  <a:pt x="396" y="790"/>
                </a:lnTo>
                <a:lnTo>
                  <a:pt x="350" y="813"/>
                </a:lnTo>
                <a:lnTo>
                  <a:pt x="307" y="831"/>
                </a:lnTo>
                <a:lnTo>
                  <a:pt x="270" y="845"/>
                </a:lnTo>
                <a:lnTo>
                  <a:pt x="238" y="855"/>
                </a:lnTo>
                <a:lnTo>
                  <a:pt x="212" y="862"/>
                </a:lnTo>
                <a:lnTo>
                  <a:pt x="192" y="866"/>
                </a:lnTo>
                <a:lnTo>
                  <a:pt x="181" y="868"/>
                </a:lnTo>
                <a:lnTo>
                  <a:pt x="176" y="868"/>
                </a:lnTo>
                <a:lnTo>
                  <a:pt x="167" y="947"/>
                </a:lnTo>
                <a:lnTo>
                  <a:pt x="0" y="756"/>
                </a:lnTo>
                <a:close/>
              </a:path>
            </a:pathLst>
          </a:custGeom>
          <a:solidFill>
            <a:srgbClr val="FF0000"/>
          </a:solidFill>
          <a:ln w="0">
            <a:noFill/>
            <a:prstDash val="solid"/>
            <a:round/>
            <a:headEnd/>
            <a:tailEnd/>
          </a:ln>
          <a:effectLst>
            <a:outerShdw dist="107763" dir="2700000" algn="ctr" rotWithShape="0">
              <a:srgbClr val="080808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2641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080" y="2926080"/>
            <a:ext cx="2679272" cy="197066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02944" y="0"/>
            <a:ext cx="84410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материально-технической базы государственных учреждений социального обслуживания Ленинградской области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0770" y="773894"/>
            <a:ext cx="2794000" cy="20246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0770" y="2863663"/>
            <a:ext cx="2794000" cy="20955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1362" y="799275"/>
            <a:ext cx="2730990" cy="199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64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ÐÐ°ÑÑÐ¸Ð½ÐºÐ¸ Ð¿Ð¾ Ð·Ð°Ð¿ÑÐ¾ÑÑ ÑÐµÐ»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82280" y="94548"/>
            <a:ext cx="65151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Старшее поколение</a:t>
            </a:r>
            <a:endParaRPr lang="ru-RU" sz="2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810275" y="853501"/>
            <a:ext cx="2595092" cy="52207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10275" y="1908593"/>
            <a:ext cx="2595093" cy="936130"/>
          </a:xfrm>
          <a:prstGeom prst="roundRect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Уникальные результаты проекта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10273" y="3557245"/>
            <a:ext cx="2595093" cy="576079"/>
          </a:xfrm>
          <a:prstGeom prst="roundRect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10274" y="4336692"/>
            <a:ext cx="2595093" cy="640762"/>
          </a:xfrm>
          <a:prstGeom prst="roundRect">
            <a:avLst/>
          </a:prstGeom>
          <a:solidFill>
            <a:srgbClr val="44B4E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Межведомственное взаимодействие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512697" y="785662"/>
            <a:ext cx="5559303" cy="646331"/>
          </a:xfrm>
          <a:prstGeom prst="rect">
            <a:avLst/>
          </a:prstGeom>
          <a:ln>
            <a:solidFill>
              <a:srgbClr val="5B9BD5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ожидаемой продолжительности здоровой жизни до 67 лет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12696" y="3641270"/>
            <a:ext cx="5559304" cy="369332"/>
          </a:xfrm>
          <a:prstGeom prst="rect">
            <a:avLst/>
          </a:prstGeom>
          <a:ln>
            <a:solidFill>
              <a:srgbClr val="5B9BD5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ФБ – 239,92 </a:t>
            </a:r>
            <a:r>
              <a:rPr lang="ru-RU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ОБ - 515,47 </a:t>
            </a:r>
            <a:r>
              <a:rPr lang="ru-RU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12696" y="1553900"/>
            <a:ext cx="5559303" cy="203132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</a:t>
            </a:r>
            <a:r>
              <a:rPr lang="ru-RU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медицинской помощи по профилю «гериатрия»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Сбалансированная система </a:t>
            </a:r>
            <a:r>
              <a:rPr lang="ru-RU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учреждений долговременного ухода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обучение </a:t>
            </a:r>
            <a:r>
              <a:rPr lang="ru-RU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профессиональное образование </a:t>
            </a:r>
            <a:r>
              <a:rPr lang="ru-RU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 </a:t>
            </a:r>
            <a:r>
              <a:rPr lang="ru-RU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предпенсионного</a:t>
            </a:r>
            <a:r>
              <a:rPr lang="ru-RU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возраста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512696" y="4133324"/>
            <a:ext cx="5559304" cy="923330"/>
          </a:xfrm>
          <a:prstGeom prst="rect">
            <a:avLst/>
          </a:prstGeom>
          <a:ln>
            <a:solidFill>
              <a:srgbClr val="5B9BD5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1" latinLnBrk="0" hangingPunct="0">
              <a:lnSpc>
                <a:spcPct val="100000"/>
              </a:lnSpc>
              <a:buClrTx/>
              <a:buSzTx/>
              <a:tabLst/>
              <a:defRPr/>
            </a:pPr>
            <a:r>
              <a:rPr lang="ru-RU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 </a:t>
            </a:r>
            <a:r>
              <a:rPr lang="ru-RU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здравоохранению </a:t>
            </a:r>
            <a:r>
              <a:rPr lang="ru-RU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</a:t>
            </a:r>
            <a:endParaRPr lang="ru-RU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latinLnBrk="0" hangingPunct="0">
              <a:lnSpc>
                <a:spcPct val="100000"/>
              </a:lnSpc>
              <a:buClrTx/>
              <a:buSzTx/>
              <a:tabLst/>
              <a:defRPr/>
            </a:pPr>
            <a:r>
              <a:rPr lang="ru-RU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 </a:t>
            </a:r>
            <a:r>
              <a:rPr lang="ru-RU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социальной защите населения </a:t>
            </a:r>
            <a:r>
              <a:rPr lang="ru-RU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</a:t>
            </a:r>
            <a:endParaRPr lang="ru-RU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latinLnBrk="0" hangingPunct="0">
              <a:lnSpc>
                <a:spcPct val="100000"/>
              </a:lnSpc>
              <a:buClrTx/>
              <a:buSzTx/>
              <a:tabLst/>
              <a:defRPr/>
            </a:pPr>
            <a:r>
              <a:rPr lang="ru-RU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 </a:t>
            </a:r>
            <a:r>
              <a:rPr lang="ru-RU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труду и занятости населения </a:t>
            </a:r>
            <a:r>
              <a:rPr lang="ru-RU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</a:t>
            </a:r>
            <a:endParaRPr lang="ru-RU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2507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ÐÐ°ÑÑÐ¸Ð½ÐºÐ¸ Ð¿Ð¾ Ð·Ð°Ð¿ÑÐ¾ÑÑ ÑÐµÐ»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16848" y="97529"/>
            <a:ext cx="82770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От процессной деятельности к проектному управлению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277111228"/>
              </p:ext>
            </p:extLst>
          </p:nvPr>
        </p:nvGraphicFramePr>
        <p:xfrm>
          <a:off x="1098707" y="728008"/>
          <a:ext cx="784807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28596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ÐÐ°ÑÑÐ¸Ð½ÐºÐ¸ Ð¿Ð¾ Ð·Ð°Ð¿ÑÐ¾ÑÑ ÑÐµÐ»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72519" y="537267"/>
            <a:ext cx="7943414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«До конца 2020 года предоставление всех ключевых государственных услуг следует перевести именно в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проактивный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формат, когда человеку достаточно выслать запрос на необходимую услугу, а  остальное система должна сделать самостоятельно, автоматически» </a:t>
            </a:r>
            <a:endParaRPr lang="ru-RU" sz="28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endParaRPr lang="ru-RU" sz="2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r"/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В.В. Путин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423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ÐÐ°ÑÑÐ¸Ð½ÐºÐ¸ Ð¿Ð¾ Ð·Ð°Ð¿ÑÐ¾ÑÑ ÑÐµÐ»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55817" y="0"/>
            <a:ext cx="78178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Указ Президента Российской Федерации   № 204 </a:t>
            </a:r>
            <a:endParaRPr lang="ru-RU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 национальных целях и стратегических задачах развития Российской Федерации»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450912478"/>
              </p:ext>
            </p:extLst>
          </p:nvPr>
        </p:nvGraphicFramePr>
        <p:xfrm>
          <a:off x="968326" y="1079500"/>
          <a:ext cx="7992793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686293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12" y="306385"/>
            <a:ext cx="6985968" cy="4923327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811436" y="2911505"/>
            <a:ext cx="9625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180981" y="3589155"/>
            <a:ext cx="9625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981653" y="2051636"/>
            <a:ext cx="9625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10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319303" y="1806035"/>
            <a:ext cx="9625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39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982421" y="1020193"/>
            <a:ext cx="9625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891027" y="3145094"/>
            <a:ext cx="9625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15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596029" y="3328076"/>
            <a:ext cx="9625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844185" y="3282579"/>
            <a:ext cx="9625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901663" y="2886146"/>
            <a:ext cx="9625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13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916863" y="1761333"/>
            <a:ext cx="9625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297196" y="2521505"/>
            <a:ext cx="9625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16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793864" y="4179533"/>
            <a:ext cx="9625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11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642865" y="1358747"/>
            <a:ext cx="9625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838021" y="1312745"/>
            <a:ext cx="9625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374969" y="3630038"/>
            <a:ext cx="9625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928238" y="2572951"/>
            <a:ext cx="9625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263334" y="2282469"/>
            <a:ext cx="9625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558270" y="3599406"/>
            <a:ext cx="9625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11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705678" y="99600"/>
            <a:ext cx="82770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Пункты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активации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ЕСПБ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  <p:pic>
        <p:nvPicPr>
          <p:cNvPr id="5124" name="Picture 4" descr="https://volkhov-raion.ru/images/2018/12/25/%D0%95%D0%A1%D0%9F%D0%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277" y="3887827"/>
            <a:ext cx="1975723" cy="125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3917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ÐÐ°ÑÑÐ¸Ð½ÐºÐ¸ Ð¿Ð¾ Ð·Ð°Ð¿ÑÐ¾ÑÑ ÑÐµÐ»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55363" y="1017478"/>
            <a:ext cx="773934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Кто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работает в социальной сфере, приходит на государственную или муниципальную службу решать насущные проблемы граждан, конечно же, должны соответствовать самым строгим профессиональным требованиям. </a:t>
            </a:r>
            <a:endParaRPr lang="ru-RU" sz="28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just"/>
            <a:endParaRPr lang="ru-RU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В.В.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Путин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482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2" descr="http://irkutsk.buyreklama.com/irkutsk/photos/32480474/4ec6d5ab8d8118f2183b9dba7b9022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097" y="2779533"/>
            <a:ext cx="1253903" cy="94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5FB85-EDBE-4633-ACD2-7DC93CCF9AC8}" type="slidenum">
              <a:rPr lang="ru-RU" smtClean="0"/>
              <a:t>32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6" y="0"/>
            <a:ext cx="702945" cy="51435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07694" y="-22848"/>
            <a:ext cx="82770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Централизация социальной сферы ЛО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082" name="Picture 10" descr="https://image.flaticon.com/icons/png/512/168/16869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47" y="2373533"/>
            <a:ext cx="822716" cy="82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xgm.guru/files/100/64157/build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974" y="881115"/>
            <a:ext cx="1030941" cy="73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clipart-library.com/images/ATbKeLdk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90" y="3710548"/>
            <a:ext cx="808457" cy="80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https://purepng.com/public/uploads/large/purepng.com-househousebuildinghomewood-houseconcrete-house-1701528486802h524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121" y="2903090"/>
            <a:ext cx="864020" cy="86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http://irkutsk.buyreklama.com/irkutsk/photos/32480474/4ec6d5ab8d8118f2183b9dba7b9022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586" y="1647399"/>
            <a:ext cx="1253903" cy="94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трелка влево 6"/>
          <p:cNvSpPr/>
          <p:nvPr/>
        </p:nvSpPr>
        <p:spPr>
          <a:xfrm rot="17135505">
            <a:off x="1394002" y="2010195"/>
            <a:ext cx="720853" cy="21483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 rot="16200000">
            <a:off x="1138591" y="3286043"/>
            <a:ext cx="453517" cy="27392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 rot="14048276" flipV="1">
            <a:off x="1922323" y="2146570"/>
            <a:ext cx="1469954" cy="27775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12399147">
            <a:off x="2674033" y="1590446"/>
            <a:ext cx="720853" cy="24535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Picture 12" descr="https://xgm.guru/files/100/64157/build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281" y="925078"/>
            <a:ext cx="1030941" cy="73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http://clipart-library.com/images/ATbKeLdk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945" y="2784041"/>
            <a:ext cx="808457" cy="80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0" descr="https://purepng.com/public/uploads/large/purepng.com-househousebuildinghomewood-houseconcrete-house-1701528486802h524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120" y="2785746"/>
            <a:ext cx="864020" cy="86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54004" y="853208"/>
            <a:ext cx="1401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КСЗН ЛО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742654" y="1018843"/>
            <a:ext cx="1401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КСЗН ЛО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56637" y="2502916"/>
            <a:ext cx="1848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ЛОГКУ «ЕВЦ»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975143" y="3755289"/>
            <a:ext cx="3136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Государственные учреждения 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социального обслуживания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606464" y="2703856"/>
            <a:ext cx="1416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ОСЗН МО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7694" y="4517697"/>
            <a:ext cx="3136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учреждения 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социального обслуживания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трелка влево 34"/>
          <p:cNvSpPr/>
          <p:nvPr/>
        </p:nvSpPr>
        <p:spPr>
          <a:xfrm rot="17135505">
            <a:off x="6419197" y="2092489"/>
            <a:ext cx="720853" cy="21483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лево 35"/>
          <p:cNvSpPr/>
          <p:nvPr/>
        </p:nvSpPr>
        <p:spPr>
          <a:xfrm rot="15872953">
            <a:off x="6885533" y="2127843"/>
            <a:ext cx="720853" cy="21483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 влево 36"/>
          <p:cNvSpPr/>
          <p:nvPr/>
        </p:nvSpPr>
        <p:spPr>
          <a:xfrm rot="14266176">
            <a:off x="7435778" y="2064760"/>
            <a:ext cx="720853" cy="21483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6007483" y="3831250"/>
            <a:ext cx="3136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Государственные учреждения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подведомственные КСЗН ЛО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99974" y="458989"/>
            <a:ext cx="995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499974" y="459673"/>
            <a:ext cx="995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БЫЛО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637800" y="488159"/>
            <a:ext cx="1104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СТАЛО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5067726" y="2131217"/>
            <a:ext cx="978408" cy="484632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0337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02945" y="72184"/>
            <a:ext cx="82770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Поставщики социальных услуг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7" name="Равнобедренный треугольник 16"/>
          <p:cNvSpPr/>
          <p:nvPr/>
        </p:nvSpPr>
        <p:spPr>
          <a:xfrm>
            <a:off x="4584543" y="1669592"/>
            <a:ext cx="1892595" cy="1733107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Равнобедренный треугольник 17"/>
          <p:cNvSpPr/>
          <p:nvPr/>
        </p:nvSpPr>
        <p:spPr>
          <a:xfrm>
            <a:off x="6548329" y="1662331"/>
            <a:ext cx="1892595" cy="1733107"/>
          </a:xfrm>
          <a:prstGeom prst="triangl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Равнобедренный треугольник 18"/>
          <p:cNvSpPr/>
          <p:nvPr/>
        </p:nvSpPr>
        <p:spPr>
          <a:xfrm rot="10800000">
            <a:off x="5561493" y="1676083"/>
            <a:ext cx="1892595" cy="1733107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6282515" y="1906883"/>
            <a:ext cx="850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116418" y="776177"/>
            <a:ext cx="2626242" cy="28920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1116418" y="802090"/>
            <a:ext cx="2658139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государственные учреждения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476409" y="835196"/>
            <a:ext cx="4038941" cy="286858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950783" y="836895"/>
            <a:ext cx="2961171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негосударственные учреждения 41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173165" y="3820815"/>
            <a:ext cx="8516401" cy="110799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ориентированные некоммерческие организации 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коммерческие организации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предприниматели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Куб 26"/>
          <p:cNvSpPr/>
          <p:nvPr/>
        </p:nvSpPr>
        <p:spPr>
          <a:xfrm>
            <a:off x="1541721" y="1765005"/>
            <a:ext cx="2009553" cy="1467293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848746" y="3929311"/>
            <a:ext cx="267672" cy="23391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847772" y="4272806"/>
            <a:ext cx="267672" cy="23391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847772" y="4616302"/>
            <a:ext cx="267672" cy="23391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561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ÐÐ°ÑÑÐ¸Ð½ÐºÐ¸ Ð¿Ð¾ Ð·Ð°Ð¿ÑÐ¾ÑÑ ÑÐµÐ»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86486" y="132417"/>
            <a:ext cx="65151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Результаты централизации </a:t>
            </a:r>
            <a:endParaRPr lang="ru-RU" sz="2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22360915"/>
              </p:ext>
            </p:extLst>
          </p:nvPr>
        </p:nvGraphicFramePr>
        <p:xfrm>
          <a:off x="893298" y="759656"/>
          <a:ext cx="7996380" cy="4182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686339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ÐÐ°ÑÑÐ¸Ð½ÐºÐ¸ Ð¿Ð¾ Ð·Ð°Ð¿ÑÐ¾ÑÑ ÑÐµÐ»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02945" y="7937"/>
            <a:ext cx="82770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Задачи 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/>
          </p:nvPr>
        </p:nvGraphicFramePr>
        <p:xfrm>
          <a:off x="702945" y="531157"/>
          <a:ext cx="8051491" cy="4163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69877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234\Desktop\ПОДЛОЖКА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02945" y="803869"/>
            <a:ext cx="8189407" cy="4200210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5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5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5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5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5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5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5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5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5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  <a:br>
              <a:rPr lang="ru-RU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solidFill>
                  <a:srgbClr val="0070C0"/>
                </a:solidFill>
              </a:rPr>
              <a:t/>
            </a:r>
            <a:br>
              <a:rPr lang="ru-RU" sz="5400" b="1" dirty="0" smtClean="0">
                <a:solidFill>
                  <a:srgbClr val="0070C0"/>
                </a:solidFill>
              </a:rPr>
            </a:br>
            <a:r>
              <a:rPr lang="ru-RU" sz="5400" b="1" dirty="0">
                <a:solidFill>
                  <a:srgbClr val="0070C0"/>
                </a:solidFill>
              </a:rPr>
              <a:t/>
            </a:r>
            <a:br>
              <a:rPr lang="ru-RU" sz="5400" b="1" dirty="0">
                <a:solidFill>
                  <a:srgbClr val="0070C0"/>
                </a:solidFill>
              </a:rPr>
            </a:b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/>
              <a:t/>
            </a:r>
            <a:br>
              <a:rPr lang="ru-RU" sz="5400" dirty="0"/>
            </a:br>
            <a:endParaRPr lang="ru-RU" sz="5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567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ÐÐ°ÑÑÐ¸Ð½ÐºÐ¸ Ð¿Ð¾ Ð·Ð°Ð¿ÑÐ¾ÑÑ ÑÐµÐ»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07420" y="418603"/>
            <a:ext cx="8006235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Наши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проекты развития – не федеральные и тем более не ведомственные. </a:t>
            </a:r>
            <a:endParaRPr lang="ru-RU" sz="28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Они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именно национальные. Их результаты должны быть видны в каждом субъекте Федерации, в каждом муниципалитете. Здесь, «на земле», реализуется основной массив конкретных задач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2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r"/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В.В. </a:t>
            </a:r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Путин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407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ÐÐ°ÑÑÐ¸Ð½ÐºÐ¸ Ð¿Ð¾ Ð·Ð°Ð¿ÑÐ¾ÑÑ ÑÐµÐ»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97008" y="68254"/>
            <a:ext cx="65151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Национальный проект «Демография»</a:t>
            </a:r>
            <a:endParaRPr lang="ru-RU" sz="2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  <p:pic>
        <p:nvPicPr>
          <p:cNvPr id="1026" name="Picture 2" descr="http://uprsoc.tmbreg.ru/images/LOGO/nprdemo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45" y="2004646"/>
            <a:ext cx="892954" cy="83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431301432"/>
              </p:ext>
            </p:extLst>
          </p:nvPr>
        </p:nvGraphicFramePr>
        <p:xfrm>
          <a:off x="928469" y="560696"/>
          <a:ext cx="8018584" cy="4468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136995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gtn-pravda.ru/static/2018/02/komite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38" y="2138289"/>
            <a:ext cx="1403165" cy="140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ÐÐ°ÑÑÐ¸Ð½ÐºÐ¸ Ð¿Ð¾ Ð·Ð°Ð¿ÑÐ¾ÑÑ ÑÐµÐ»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70241" y="7937"/>
            <a:ext cx="801321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</a:t>
            </a: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труктура государственной программы </a:t>
            </a:r>
          </a:p>
          <a:p>
            <a:pPr algn="ctr"/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</a:t>
            </a:r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Социальная поддержка граждан в </a:t>
            </a: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ЛО»</a:t>
            </a:r>
            <a:endParaRPr lang="ru-RU" sz="2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/>
          </p:nvPr>
        </p:nvGraphicFramePr>
        <p:xfrm>
          <a:off x="1555668" y="900489"/>
          <a:ext cx="7496892" cy="4064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488641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93154" y="-29612"/>
            <a:ext cx="792853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Объем </a:t>
            </a: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финансирования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государственной программы</a:t>
            </a:r>
          </a:p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поддержка граждан в ЛО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837169" y="1428749"/>
            <a:ext cx="7678181" cy="320397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graphicFrame>
        <p:nvGraphicFramePr>
          <p:cNvPr id="9" name="Диаграмма 8"/>
          <p:cNvGraphicFramePr/>
          <p:nvPr>
            <p:extLst/>
          </p:nvPr>
        </p:nvGraphicFramePr>
        <p:xfrm>
          <a:off x="945542" y="586423"/>
          <a:ext cx="6998803" cy="4550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Freeform 8"/>
          <p:cNvSpPr>
            <a:spLocks/>
          </p:cNvSpPr>
          <p:nvPr/>
        </p:nvSpPr>
        <p:spPr bwMode="gray">
          <a:xfrm rot="10800000">
            <a:off x="2907396" y="1033974"/>
            <a:ext cx="2698579" cy="2087154"/>
          </a:xfrm>
          <a:custGeom>
            <a:avLst/>
            <a:gdLst/>
            <a:ahLst/>
            <a:cxnLst>
              <a:cxn ang="0">
                <a:pos x="0" y="756"/>
              </a:cxn>
              <a:cxn ang="0">
                <a:pos x="191" y="591"/>
              </a:cxn>
              <a:cxn ang="0">
                <a:pos x="190" y="672"/>
              </a:cxn>
              <a:cxn ang="0">
                <a:pos x="194" y="672"/>
              </a:cxn>
              <a:cxn ang="0">
                <a:pos x="205" y="672"/>
              </a:cxn>
              <a:cxn ang="0">
                <a:pos x="225" y="671"/>
              </a:cxn>
              <a:cxn ang="0">
                <a:pos x="250" y="667"/>
              </a:cxn>
              <a:cxn ang="0">
                <a:pos x="281" y="662"/>
              </a:cxn>
              <a:cxn ang="0">
                <a:pos x="316" y="653"/>
              </a:cxn>
              <a:cxn ang="0">
                <a:pos x="356" y="641"/>
              </a:cxn>
              <a:cxn ang="0">
                <a:pos x="399" y="626"/>
              </a:cxn>
              <a:cxn ang="0">
                <a:pos x="444" y="605"/>
              </a:cxn>
              <a:cxn ang="0">
                <a:pos x="492" y="578"/>
              </a:cxn>
              <a:cxn ang="0">
                <a:pos x="540" y="547"/>
              </a:cxn>
              <a:cxn ang="0">
                <a:pos x="587" y="508"/>
              </a:cxn>
              <a:cxn ang="0">
                <a:pos x="635" y="463"/>
              </a:cxn>
              <a:cxn ang="0">
                <a:pos x="689" y="405"/>
              </a:cxn>
              <a:cxn ang="0">
                <a:pos x="737" y="350"/>
              </a:cxn>
              <a:cxn ang="0">
                <a:pos x="780" y="298"/>
              </a:cxn>
              <a:cxn ang="0">
                <a:pos x="816" y="249"/>
              </a:cxn>
              <a:cxn ang="0">
                <a:pos x="847" y="204"/>
              </a:cxn>
              <a:cxn ang="0">
                <a:pos x="873" y="164"/>
              </a:cxn>
              <a:cxn ang="0">
                <a:pos x="895" y="126"/>
              </a:cxn>
              <a:cxn ang="0">
                <a:pos x="913" y="94"/>
              </a:cxn>
              <a:cxn ang="0">
                <a:pos x="926" y="66"/>
              </a:cxn>
              <a:cxn ang="0">
                <a:pos x="936" y="42"/>
              </a:cxn>
              <a:cxn ang="0">
                <a:pos x="944" y="24"/>
              </a:cxn>
              <a:cxn ang="0">
                <a:pos x="949" y="12"/>
              </a:cxn>
              <a:cxn ang="0">
                <a:pos x="952" y="2"/>
              </a:cxn>
              <a:cxn ang="0">
                <a:pos x="952" y="0"/>
              </a:cxn>
              <a:cxn ang="0">
                <a:pos x="952" y="4"/>
              </a:cxn>
              <a:cxn ang="0">
                <a:pos x="950" y="17"/>
              </a:cxn>
              <a:cxn ang="0">
                <a:pos x="948" y="36"/>
              </a:cxn>
              <a:cxn ang="0">
                <a:pos x="942" y="62"/>
              </a:cxn>
              <a:cxn ang="0">
                <a:pos x="936" y="93"/>
              </a:cxn>
              <a:cxn ang="0">
                <a:pos x="927" y="130"/>
              </a:cxn>
              <a:cxn ang="0">
                <a:pos x="914" y="172"/>
              </a:cxn>
              <a:cxn ang="0">
                <a:pos x="899" y="217"/>
              </a:cxn>
              <a:cxn ang="0">
                <a:pos x="881" y="264"/>
              </a:cxn>
              <a:cxn ang="0">
                <a:pos x="857" y="315"/>
              </a:cxn>
              <a:cxn ang="0">
                <a:pos x="830" y="368"/>
              </a:cxn>
              <a:cxn ang="0">
                <a:pos x="798" y="421"/>
              </a:cxn>
              <a:cxn ang="0">
                <a:pos x="762" y="475"/>
              </a:cxn>
              <a:cxn ang="0">
                <a:pos x="719" y="529"/>
              </a:cxn>
              <a:cxn ang="0">
                <a:pos x="671" y="582"/>
              </a:cxn>
              <a:cxn ang="0">
                <a:pos x="613" y="637"/>
              </a:cxn>
              <a:cxn ang="0">
                <a:pos x="555" y="685"/>
              </a:cxn>
              <a:cxn ang="0">
                <a:pos x="500" y="726"/>
              </a:cxn>
              <a:cxn ang="0">
                <a:pos x="447" y="761"/>
              </a:cxn>
              <a:cxn ang="0">
                <a:pos x="396" y="790"/>
              </a:cxn>
              <a:cxn ang="0">
                <a:pos x="350" y="813"/>
              </a:cxn>
              <a:cxn ang="0">
                <a:pos x="307" y="831"/>
              </a:cxn>
              <a:cxn ang="0">
                <a:pos x="270" y="845"/>
              </a:cxn>
              <a:cxn ang="0">
                <a:pos x="238" y="855"/>
              </a:cxn>
              <a:cxn ang="0">
                <a:pos x="212" y="862"/>
              </a:cxn>
              <a:cxn ang="0">
                <a:pos x="192" y="866"/>
              </a:cxn>
              <a:cxn ang="0">
                <a:pos x="181" y="868"/>
              </a:cxn>
              <a:cxn ang="0">
                <a:pos x="176" y="868"/>
              </a:cxn>
              <a:cxn ang="0">
                <a:pos x="167" y="947"/>
              </a:cxn>
              <a:cxn ang="0">
                <a:pos x="0" y="756"/>
              </a:cxn>
            </a:cxnLst>
            <a:rect l="0" t="0" r="r" b="b"/>
            <a:pathLst>
              <a:path w="952" h="947">
                <a:moveTo>
                  <a:pt x="0" y="756"/>
                </a:moveTo>
                <a:lnTo>
                  <a:pt x="191" y="591"/>
                </a:lnTo>
                <a:lnTo>
                  <a:pt x="190" y="672"/>
                </a:lnTo>
                <a:lnTo>
                  <a:pt x="194" y="672"/>
                </a:lnTo>
                <a:lnTo>
                  <a:pt x="205" y="672"/>
                </a:lnTo>
                <a:lnTo>
                  <a:pt x="225" y="671"/>
                </a:lnTo>
                <a:lnTo>
                  <a:pt x="250" y="667"/>
                </a:lnTo>
                <a:lnTo>
                  <a:pt x="281" y="662"/>
                </a:lnTo>
                <a:lnTo>
                  <a:pt x="316" y="653"/>
                </a:lnTo>
                <a:lnTo>
                  <a:pt x="356" y="641"/>
                </a:lnTo>
                <a:lnTo>
                  <a:pt x="399" y="626"/>
                </a:lnTo>
                <a:lnTo>
                  <a:pt x="444" y="605"/>
                </a:lnTo>
                <a:lnTo>
                  <a:pt x="492" y="578"/>
                </a:lnTo>
                <a:lnTo>
                  <a:pt x="540" y="547"/>
                </a:lnTo>
                <a:lnTo>
                  <a:pt x="587" y="508"/>
                </a:lnTo>
                <a:lnTo>
                  <a:pt x="635" y="463"/>
                </a:lnTo>
                <a:lnTo>
                  <a:pt x="689" y="405"/>
                </a:lnTo>
                <a:lnTo>
                  <a:pt x="737" y="350"/>
                </a:lnTo>
                <a:lnTo>
                  <a:pt x="780" y="298"/>
                </a:lnTo>
                <a:lnTo>
                  <a:pt x="816" y="249"/>
                </a:lnTo>
                <a:lnTo>
                  <a:pt x="847" y="204"/>
                </a:lnTo>
                <a:lnTo>
                  <a:pt x="873" y="164"/>
                </a:lnTo>
                <a:lnTo>
                  <a:pt x="895" y="126"/>
                </a:lnTo>
                <a:lnTo>
                  <a:pt x="913" y="94"/>
                </a:lnTo>
                <a:lnTo>
                  <a:pt x="926" y="66"/>
                </a:lnTo>
                <a:lnTo>
                  <a:pt x="936" y="42"/>
                </a:lnTo>
                <a:lnTo>
                  <a:pt x="944" y="24"/>
                </a:lnTo>
                <a:lnTo>
                  <a:pt x="949" y="12"/>
                </a:lnTo>
                <a:lnTo>
                  <a:pt x="952" y="2"/>
                </a:lnTo>
                <a:lnTo>
                  <a:pt x="952" y="0"/>
                </a:lnTo>
                <a:lnTo>
                  <a:pt x="952" y="4"/>
                </a:lnTo>
                <a:lnTo>
                  <a:pt x="950" y="17"/>
                </a:lnTo>
                <a:lnTo>
                  <a:pt x="948" y="36"/>
                </a:lnTo>
                <a:lnTo>
                  <a:pt x="942" y="62"/>
                </a:lnTo>
                <a:lnTo>
                  <a:pt x="936" y="93"/>
                </a:lnTo>
                <a:lnTo>
                  <a:pt x="927" y="130"/>
                </a:lnTo>
                <a:lnTo>
                  <a:pt x="914" y="172"/>
                </a:lnTo>
                <a:lnTo>
                  <a:pt x="899" y="217"/>
                </a:lnTo>
                <a:lnTo>
                  <a:pt x="881" y="264"/>
                </a:lnTo>
                <a:lnTo>
                  <a:pt x="857" y="315"/>
                </a:lnTo>
                <a:lnTo>
                  <a:pt x="830" y="368"/>
                </a:lnTo>
                <a:lnTo>
                  <a:pt x="798" y="421"/>
                </a:lnTo>
                <a:lnTo>
                  <a:pt x="762" y="475"/>
                </a:lnTo>
                <a:lnTo>
                  <a:pt x="719" y="529"/>
                </a:lnTo>
                <a:lnTo>
                  <a:pt x="671" y="582"/>
                </a:lnTo>
                <a:lnTo>
                  <a:pt x="613" y="637"/>
                </a:lnTo>
                <a:lnTo>
                  <a:pt x="555" y="685"/>
                </a:lnTo>
                <a:lnTo>
                  <a:pt x="500" y="726"/>
                </a:lnTo>
                <a:lnTo>
                  <a:pt x="447" y="761"/>
                </a:lnTo>
                <a:lnTo>
                  <a:pt x="396" y="790"/>
                </a:lnTo>
                <a:lnTo>
                  <a:pt x="350" y="813"/>
                </a:lnTo>
                <a:lnTo>
                  <a:pt x="307" y="831"/>
                </a:lnTo>
                <a:lnTo>
                  <a:pt x="270" y="845"/>
                </a:lnTo>
                <a:lnTo>
                  <a:pt x="238" y="855"/>
                </a:lnTo>
                <a:lnTo>
                  <a:pt x="212" y="862"/>
                </a:lnTo>
                <a:lnTo>
                  <a:pt x="192" y="866"/>
                </a:lnTo>
                <a:lnTo>
                  <a:pt x="181" y="868"/>
                </a:lnTo>
                <a:lnTo>
                  <a:pt x="176" y="868"/>
                </a:lnTo>
                <a:lnTo>
                  <a:pt x="167" y="947"/>
                </a:lnTo>
                <a:lnTo>
                  <a:pt x="0" y="756"/>
                </a:lnTo>
                <a:close/>
              </a:path>
            </a:pathLst>
          </a:custGeom>
          <a:solidFill>
            <a:srgbClr val="FF0000"/>
          </a:solidFill>
          <a:ln w="0">
            <a:noFill/>
            <a:prstDash val="solid"/>
            <a:round/>
            <a:headEnd/>
            <a:tailEnd/>
          </a:ln>
          <a:effectLst>
            <a:outerShdw dist="107763" dir="2700000" algn="ctr" rotWithShape="0">
              <a:srgbClr val="080808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125855" y="1339569"/>
            <a:ext cx="1915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млрд. руб.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457950" y="1722707"/>
            <a:ext cx="2640513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рост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в 2018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году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составил </a:t>
            </a:r>
          </a:p>
          <a:p>
            <a:pPr algn="ctr"/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4,4%</a:t>
            </a:r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  <p:pic>
        <p:nvPicPr>
          <p:cNvPr id="22530" name="Picture 2" descr="http://pluspng.com/img-png/coins-png-hd-coins-png-hd-png-image-24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129" y="3384700"/>
            <a:ext cx="2239361" cy="175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0210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93154" y="-29612"/>
            <a:ext cx="79285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Итоги реализации государственной программы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граждан в ЛО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837169" y="1428749"/>
            <a:ext cx="7678181" cy="320397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-3834647" y="157211"/>
            <a:ext cx="12830938" cy="5564858"/>
            <a:chOff x="-3834647" y="157211"/>
            <a:chExt cx="12830938" cy="5564858"/>
          </a:xfrm>
        </p:grpSpPr>
        <p:sp>
          <p:nvSpPr>
            <p:cNvPr id="3" name="Арка 2"/>
            <p:cNvSpPr/>
            <p:nvPr/>
          </p:nvSpPr>
          <p:spPr>
            <a:xfrm>
              <a:off x="-3834647" y="157211"/>
              <a:ext cx="5564858" cy="5564858"/>
            </a:xfrm>
            <a:prstGeom prst="blockArc">
              <a:avLst>
                <a:gd name="adj1" fmla="val 18900000"/>
                <a:gd name="adj2" fmla="val 2700000"/>
                <a:gd name="adj3" fmla="val 388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-110000"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0">
              <a:schemeClr val="accent6">
                <a:tint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" name="Полилиния 3"/>
            <p:cNvSpPr/>
            <p:nvPr/>
          </p:nvSpPr>
          <p:spPr>
            <a:xfrm>
              <a:off x="1170595" y="1049778"/>
              <a:ext cx="7825696" cy="435067"/>
            </a:xfrm>
            <a:custGeom>
              <a:avLst/>
              <a:gdLst>
                <a:gd name="connsiteX0" fmla="*/ 0 w 7825696"/>
                <a:gd name="connsiteY0" fmla="*/ 0 h 435067"/>
                <a:gd name="connsiteX1" fmla="*/ 7825696 w 7825696"/>
                <a:gd name="connsiteY1" fmla="*/ 0 h 435067"/>
                <a:gd name="connsiteX2" fmla="*/ 7825696 w 7825696"/>
                <a:gd name="connsiteY2" fmla="*/ 435067 h 435067"/>
                <a:gd name="connsiteX3" fmla="*/ 0 w 7825696"/>
                <a:gd name="connsiteY3" fmla="*/ 435067 h 435067"/>
                <a:gd name="connsiteX4" fmla="*/ 0 w 7825696"/>
                <a:gd name="connsiteY4" fmla="*/ 0 h 435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5696" h="435067">
                  <a:moveTo>
                    <a:pt x="0" y="0"/>
                  </a:moveTo>
                  <a:lnTo>
                    <a:pt x="7825696" y="0"/>
                  </a:lnTo>
                  <a:lnTo>
                    <a:pt x="7825696" y="435067"/>
                  </a:lnTo>
                  <a:lnTo>
                    <a:pt x="0" y="435067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5335" tIns="40640" rIns="40640" bIns="40640" numCol="1" spcCol="1270" anchor="ctr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Развитие мер социальной поддержки отдельных категорий граждан – 97,6% </a:t>
              </a:r>
              <a:endParaRPr lang="ru-RU" sz="16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Овал 4"/>
            <p:cNvSpPr/>
            <p:nvPr/>
          </p:nvSpPr>
          <p:spPr>
            <a:xfrm>
              <a:off x="934304" y="936127"/>
              <a:ext cx="543834" cy="543834"/>
            </a:xfrm>
            <a:prstGeom prst="ellipse">
              <a:avLst/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2700" prstMaterial="flat">
              <a:bevelT w="177800" h="254000"/>
              <a:bevelB w="152400"/>
            </a:sp3d>
          </p:spPr>
          <p:style>
            <a:lnRef idx="0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Полилиния 5"/>
            <p:cNvSpPr/>
            <p:nvPr/>
          </p:nvSpPr>
          <p:spPr>
            <a:xfrm>
              <a:off x="1349531" y="1647914"/>
              <a:ext cx="7646760" cy="435067"/>
            </a:xfrm>
            <a:custGeom>
              <a:avLst/>
              <a:gdLst>
                <a:gd name="connsiteX0" fmla="*/ 0 w 7467823"/>
                <a:gd name="connsiteY0" fmla="*/ 0 h 435067"/>
                <a:gd name="connsiteX1" fmla="*/ 7467823 w 7467823"/>
                <a:gd name="connsiteY1" fmla="*/ 0 h 435067"/>
                <a:gd name="connsiteX2" fmla="*/ 7467823 w 7467823"/>
                <a:gd name="connsiteY2" fmla="*/ 435067 h 435067"/>
                <a:gd name="connsiteX3" fmla="*/ 0 w 7467823"/>
                <a:gd name="connsiteY3" fmla="*/ 435067 h 435067"/>
                <a:gd name="connsiteX4" fmla="*/ 0 w 7467823"/>
                <a:gd name="connsiteY4" fmla="*/ 0 h 435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67823" h="435067">
                  <a:moveTo>
                    <a:pt x="0" y="0"/>
                  </a:moveTo>
                  <a:lnTo>
                    <a:pt x="7467823" y="0"/>
                  </a:lnTo>
                  <a:lnTo>
                    <a:pt x="7467823" y="435067"/>
                  </a:lnTo>
                  <a:lnTo>
                    <a:pt x="0" y="435067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470669"/>
                <a:satOff val="-2046"/>
                <a:lumOff val="-784"/>
                <a:alphaOff val="0"/>
              </a:schemeClr>
            </a:fillRef>
            <a:effectRef idx="2">
              <a:schemeClr val="accent5">
                <a:hueOff val="-1470669"/>
                <a:satOff val="-2046"/>
                <a:lumOff val="-78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5335" tIns="33020" rIns="33020" bIns="33020" numCol="1" spcCol="1270" anchor="ctr" anchorCtr="0">
              <a:noAutofit/>
            </a:bodyPr>
            <a:lstStyle/>
            <a:p>
              <a:pPr lvl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Модернизация</a:t>
              </a:r>
              <a:r>
                <a:rPr lang="ru-RU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00" b="1" kern="12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 развитие социального обслуживания населения – 98,4% </a:t>
              </a:r>
              <a:endParaRPr lang="ru-RU" sz="16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Овал 15"/>
            <p:cNvSpPr/>
            <p:nvPr/>
          </p:nvSpPr>
          <p:spPr>
            <a:xfrm>
              <a:off x="1148280" y="1647914"/>
              <a:ext cx="543834" cy="543834"/>
            </a:xfrm>
            <a:prstGeom prst="ellipse">
              <a:avLst/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2700" prstMaterial="flat">
              <a:bevelT w="177800" h="254000"/>
              <a:bevelB w="152400"/>
            </a:sp3d>
          </p:spPr>
          <p:style>
            <a:lnRef idx="0">
              <a:schemeClr val="accent5">
                <a:hueOff val="-1470669"/>
                <a:satOff val="-2046"/>
                <a:lumOff val="-784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Полилиния 16"/>
            <p:cNvSpPr/>
            <p:nvPr/>
          </p:nvSpPr>
          <p:spPr>
            <a:xfrm>
              <a:off x="1692114" y="2354817"/>
              <a:ext cx="7304177" cy="435067"/>
            </a:xfrm>
            <a:custGeom>
              <a:avLst/>
              <a:gdLst>
                <a:gd name="connsiteX0" fmla="*/ 0 w 7304177"/>
                <a:gd name="connsiteY0" fmla="*/ 0 h 435067"/>
                <a:gd name="connsiteX1" fmla="*/ 7304177 w 7304177"/>
                <a:gd name="connsiteY1" fmla="*/ 0 h 435067"/>
                <a:gd name="connsiteX2" fmla="*/ 7304177 w 7304177"/>
                <a:gd name="connsiteY2" fmla="*/ 435067 h 435067"/>
                <a:gd name="connsiteX3" fmla="*/ 0 w 7304177"/>
                <a:gd name="connsiteY3" fmla="*/ 435067 h 435067"/>
                <a:gd name="connsiteX4" fmla="*/ 0 w 7304177"/>
                <a:gd name="connsiteY4" fmla="*/ 0 h 435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4177" h="435067">
                  <a:moveTo>
                    <a:pt x="0" y="0"/>
                  </a:moveTo>
                  <a:lnTo>
                    <a:pt x="7304177" y="0"/>
                  </a:lnTo>
                  <a:lnTo>
                    <a:pt x="7304177" y="435067"/>
                  </a:lnTo>
                  <a:lnTo>
                    <a:pt x="0" y="435067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941338"/>
                <a:satOff val="-4091"/>
                <a:lumOff val="-1569"/>
                <a:alphaOff val="0"/>
              </a:schemeClr>
            </a:fillRef>
            <a:effectRef idx="2">
              <a:schemeClr val="accent5">
                <a:hueOff val="-2941338"/>
                <a:satOff val="-4091"/>
                <a:lumOff val="-156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5335" tIns="33020" rIns="33020" bIns="33020" numCol="1" spcCol="1270" anchor="ctr" anchorCtr="0">
              <a:noAutofit/>
            </a:bodyPr>
            <a:lstStyle/>
            <a:p>
              <a:pPr lvl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Совершенствование</a:t>
              </a:r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социальной поддержки семьи и детей – 98,2%.</a:t>
              </a:r>
              <a:endParaRPr lang="ru-RU" sz="16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Овал 17"/>
            <p:cNvSpPr/>
            <p:nvPr/>
          </p:nvSpPr>
          <p:spPr>
            <a:xfrm>
              <a:off x="1420197" y="2300433"/>
              <a:ext cx="543834" cy="543834"/>
            </a:xfrm>
            <a:prstGeom prst="ellipse">
              <a:avLst/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2700" prstMaterial="flat">
              <a:bevelT w="177800" h="254000"/>
              <a:bevelB w="152400"/>
            </a:sp3d>
          </p:spPr>
          <p:style>
            <a:lnRef idx="0">
              <a:schemeClr val="accent5">
                <a:hueOff val="-2941338"/>
                <a:satOff val="-4091"/>
                <a:lumOff val="-1569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Полилиния 18"/>
            <p:cNvSpPr/>
            <p:nvPr/>
          </p:nvSpPr>
          <p:spPr>
            <a:xfrm>
              <a:off x="1692114" y="3006923"/>
              <a:ext cx="7304177" cy="435067"/>
            </a:xfrm>
            <a:custGeom>
              <a:avLst/>
              <a:gdLst>
                <a:gd name="connsiteX0" fmla="*/ 0 w 7304177"/>
                <a:gd name="connsiteY0" fmla="*/ 0 h 435067"/>
                <a:gd name="connsiteX1" fmla="*/ 7304177 w 7304177"/>
                <a:gd name="connsiteY1" fmla="*/ 0 h 435067"/>
                <a:gd name="connsiteX2" fmla="*/ 7304177 w 7304177"/>
                <a:gd name="connsiteY2" fmla="*/ 435067 h 435067"/>
                <a:gd name="connsiteX3" fmla="*/ 0 w 7304177"/>
                <a:gd name="connsiteY3" fmla="*/ 435067 h 435067"/>
                <a:gd name="connsiteX4" fmla="*/ 0 w 7304177"/>
                <a:gd name="connsiteY4" fmla="*/ 0 h 435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4177" h="435067">
                  <a:moveTo>
                    <a:pt x="0" y="0"/>
                  </a:moveTo>
                  <a:lnTo>
                    <a:pt x="7304177" y="0"/>
                  </a:lnTo>
                  <a:lnTo>
                    <a:pt x="7304177" y="435067"/>
                  </a:lnTo>
                  <a:lnTo>
                    <a:pt x="0" y="435067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412007"/>
                <a:satOff val="-6137"/>
                <a:lumOff val="-2353"/>
                <a:alphaOff val="0"/>
              </a:schemeClr>
            </a:fillRef>
            <a:effectRef idx="2">
              <a:schemeClr val="accent5">
                <a:hueOff val="-4412007"/>
                <a:satOff val="-6137"/>
                <a:lumOff val="-235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5335" tIns="33020" rIns="33020" bIns="33020" numCol="1" spcCol="1270" anchor="ctr" anchorCtr="0">
              <a:noAutofit/>
            </a:bodyPr>
            <a:lstStyle/>
            <a:p>
              <a:pPr lvl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Обеспечение</a:t>
              </a:r>
              <a:r>
                <a:rPr lang="ru-RU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00" b="1" kern="12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реализации Государственной программы – 98,7%.</a:t>
              </a:r>
              <a:endParaRPr lang="ru-RU" sz="16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Овал 19"/>
            <p:cNvSpPr/>
            <p:nvPr/>
          </p:nvSpPr>
          <p:spPr>
            <a:xfrm>
              <a:off x="1420197" y="2952539"/>
              <a:ext cx="543834" cy="543834"/>
            </a:xfrm>
            <a:prstGeom prst="ellipse">
              <a:avLst/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2700" prstMaterial="flat">
              <a:bevelT w="177800" h="254000"/>
              <a:bevelB w="152400"/>
            </a:sp3d>
          </p:spPr>
          <p:style>
            <a:lnRef idx="0">
              <a:schemeClr val="accent5">
                <a:hueOff val="-4412007"/>
                <a:satOff val="-6137"/>
                <a:lumOff val="-2353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Полилиния 20"/>
            <p:cNvSpPr/>
            <p:nvPr/>
          </p:nvSpPr>
          <p:spPr>
            <a:xfrm>
              <a:off x="1349531" y="3659442"/>
              <a:ext cx="7601490" cy="435067"/>
            </a:xfrm>
            <a:custGeom>
              <a:avLst/>
              <a:gdLst>
                <a:gd name="connsiteX0" fmla="*/ 0 w 7467823"/>
                <a:gd name="connsiteY0" fmla="*/ 0 h 435067"/>
                <a:gd name="connsiteX1" fmla="*/ 7467823 w 7467823"/>
                <a:gd name="connsiteY1" fmla="*/ 0 h 435067"/>
                <a:gd name="connsiteX2" fmla="*/ 7467823 w 7467823"/>
                <a:gd name="connsiteY2" fmla="*/ 435067 h 435067"/>
                <a:gd name="connsiteX3" fmla="*/ 0 w 7467823"/>
                <a:gd name="connsiteY3" fmla="*/ 435067 h 435067"/>
                <a:gd name="connsiteX4" fmla="*/ 0 w 7467823"/>
                <a:gd name="connsiteY4" fmla="*/ 0 h 435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67823" h="435067">
                  <a:moveTo>
                    <a:pt x="0" y="0"/>
                  </a:moveTo>
                  <a:lnTo>
                    <a:pt x="7467823" y="0"/>
                  </a:lnTo>
                  <a:lnTo>
                    <a:pt x="7467823" y="435067"/>
                  </a:lnTo>
                  <a:lnTo>
                    <a:pt x="0" y="435067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882676"/>
                <a:satOff val="-8182"/>
                <a:lumOff val="-3138"/>
                <a:alphaOff val="0"/>
              </a:schemeClr>
            </a:fillRef>
            <a:effectRef idx="2">
              <a:schemeClr val="accent5">
                <a:hueOff val="-5882676"/>
                <a:satOff val="-8182"/>
                <a:lumOff val="-313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5335" tIns="33020" rIns="33020" bIns="33020" numCol="1" spcCol="1270" anchor="ctr" anchorCtr="0">
              <a:noAutofit/>
            </a:bodyPr>
            <a:lstStyle/>
            <a:p>
              <a:pPr lvl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Старшее поколение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Ленинградской области – 100%</a:t>
              </a:r>
              <a:endParaRPr lang="ru-RU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Овал 21"/>
            <p:cNvSpPr/>
            <p:nvPr/>
          </p:nvSpPr>
          <p:spPr>
            <a:xfrm>
              <a:off x="1256550" y="3605058"/>
              <a:ext cx="543834" cy="543834"/>
            </a:xfrm>
            <a:prstGeom prst="ellipse">
              <a:avLst/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2700" prstMaterial="flat">
              <a:bevelT w="177800" h="254000"/>
              <a:bevelB w="152400"/>
            </a:sp3d>
          </p:spPr>
          <p:style>
            <a:lnRef idx="0">
              <a:schemeClr val="accent5">
                <a:hueOff val="-5882676"/>
                <a:satOff val="-8182"/>
                <a:lumOff val="-3138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Полилиния 22"/>
            <p:cNvSpPr/>
            <p:nvPr/>
          </p:nvSpPr>
          <p:spPr>
            <a:xfrm>
              <a:off x="1170595" y="4311961"/>
              <a:ext cx="7825696" cy="435067"/>
            </a:xfrm>
            <a:custGeom>
              <a:avLst/>
              <a:gdLst>
                <a:gd name="connsiteX0" fmla="*/ 0 w 7825696"/>
                <a:gd name="connsiteY0" fmla="*/ 0 h 435067"/>
                <a:gd name="connsiteX1" fmla="*/ 7825696 w 7825696"/>
                <a:gd name="connsiteY1" fmla="*/ 0 h 435067"/>
                <a:gd name="connsiteX2" fmla="*/ 7825696 w 7825696"/>
                <a:gd name="connsiteY2" fmla="*/ 435067 h 435067"/>
                <a:gd name="connsiteX3" fmla="*/ 0 w 7825696"/>
                <a:gd name="connsiteY3" fmla="*/ 435067 h 435067"/>
                <a:gd name="connsiteX4" fmla="*/ 0 w 7825696"/>
                <a:gd name="connsiteY4" fmla="*/ 0 h 435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5696" h="435067">
                  <a:moveTo>
                    <a:pt x="0" y="0"/>
                  </a:moveTo>
                  <a:lnTo>
                    <a:pt x="7825696" y="0"/>
                  </a:lnTo>
                  <a:lnTo>
                    <a:pt x="7825696" y="435067"/>
                  </a:lnTo>
                  <a:lnTo>
                    <a:pt x="0" y="435067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353344"/>
                <a:satOff val="-10228"/>
                <a:lumOff val="-3922"/>
                <a:alphaOff val="0"/>
              </a:schemeClr>
            </a:fillRef>
            <a:effectRef idx="2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5335" tIns="33020" rIns="33020" bIns="33020" numCol="1" spcCol="1270" anchor="ctr" anchorCtr="0">
              <a:noAutofit/>
            </a:bodyPr>
            <a:lstStyle/>
            <a:p>
              <a:pPr lvl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Формирование</a:t>
              </a:r>
              <a:r>
                <a:rPr lang="ru-RU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4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доступной среды жизнедеятельности для инвалидов в Ленинградской области – 99,5%</a:t>
              </a:r>
              <a:endParaRPr lang="ru-RU" sz="14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Овал 23"/>
            <p:cNvSpPr/>
            <p:nvPr/>
          </p:nvSpPr>
          <p:spPr>
            <a:xfrm>
              <a:off x="898677" y="4257577"/>
              <a:ext cx="543834" cy="543834"/>
            </a:xfrm>
            <a:prstGeom prst="ellipse">
              <a:avLst/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2700" prstMaterial="flat">
              <a:bevelT w="177800" h="254000"/>
              <a:bevelB w="152400"/>
            </a:sp3d>
          </p:spPr>
          <p:style>
            <a:lnRef idx="0">
              <a:schemeClr val="accent5">
                <a:hueOff val="-7353344"/>
                <a:satOff val="-10228"/>
                <a:lumOff val="-3922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6" name="Прямоугольник 25"/>
          <p:cNvSpPr/>
          <p:nvPr/>
        </p:nvSpPr>
        <p:spPr>
          <a:xfrm>
            <a:off x="525344" y="2387040"/>
            <a:ext cx="10031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98%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0481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gtn-pravda.ru/static/2018/02/komite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03" y="2138289"/>
            <a:ext cx="1403165" cy="140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ÐÐ°ÑÑÐ¸Ð½ÐºÐ¸ Ð¿Ð¾ Ð·Ð°Ð¿ÑÐ¾ÑÑ ÑÐµÐ»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70241" y="7937"/>
            <a:ext cx="801321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Новая структура государственной программы </a:t>
            </a:r>
          </a:p>
          <a:p>
            <a:pPr algn="ctr"/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</a:t>
            </a:r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Социальная поддержка граждан в </a:t>
            </a: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ЛО»</a:t>
            </a:r>
            <a:endParaRPr lang="ru-RU" sz="2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945" cy="5143500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/>
          </p:nvPr>
        </p:nvGraphicFramePr>
        <p:xfrm>
          <a:off x="1928848" y="900646"/>
          <a:ext cx="712371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2135540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5142</TotalTime>
  <Words>1368</Words>
  <Application>Microsoft Office PowerPoint</Application>
  <PresentationFormat>Экран (16:9)</PresentationFormat>
  <Paragraphs>285</Paragraphs>
  <Slides>36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Times New Roman</vt:lpstr>
      <vt:lpstr>Tw Cen MT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В честь 75-летия полного освобождения  Ленинграда от фашистской блокады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Благодарю за внимание!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«Область равных возможностей»</dc:title>
  <dc:creator>Петров Олег Юрьевич</dc:creator>
  <cp:lastModifiedBy>Петров Олег Юрьевич</cp:lastModifiedBy>
  <cp:revision>435</cp:revision>
  <cp:lastPrinted>2019-02-25T09:24:04Z</cp:lastPrinted>
  <dcterms:created xsi:type="dcterms:W3CDTF">2017-09-05T10:42:50Z</dcterms:created>
  <dcterms:modified xsi:type="dcterms:W3CDTF">2019-02-25T16:58:10Z</dcterms:modified>
</cp:coreProperties>
</file>